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2"/>
  </p:sldMasterIdLst>
  <p:notesMasterIdLst>
    <p:notesMasterId r:id="rId21"/>
  </p:notesMasterIdLst>
  <p:handoutMasterIdLst>
    <p:handoutMasterId r:id="rId22"/>
  </p:handoutMasterIdLst>
  <p:sldIdLst>
    <p:sldId id="256" r:id="rId3"/>
    <p:sldId id="272" r:id="rId4"/>
    <p:sldId id="268" r:id="rId5"/>
    <p:sldId id="273" r:id="rId6"/>
    <p:sldId id="260" r:id="rId7"/>
    <p:sldId id="261" r:id="rId8"/>
    <p:sldId id="257" r:id="rId9"/>
    <p:sldId id="262" r:id="rId10"/>
    <p:sldId id="258" r:id="rId11"/>
    <p:sldId id="263" r:id="rId12"/>
    <p:sldId id="259" r:id="rId13"/>
    <p:sldId id="265" r:id="rId14"/>
    <p:sldId id="266" r:id="rId15"/>
    <p:sldId id="264" r:id="rId16"/>
    <p:sldId id="267" r:id="rId17"/>
    <p:sldId id="269" r:id="rId18"/>
    <p:sldId id="270" r:id="rId19"/>
    <p:sldId id="271" r:id="rId20"/>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521" autoAdjust="0"/>
    <p:restoredTop sz="94376" autoAdjust="0"/>
  </p:normalViewPr>
  <p:slideViewPr>
    <p:cSldViewPr>
      <p:cViewPr varScale="1">
        <p:scale>
          <a:sx n="114" d="100"/>
          <a:sy n="114" d="100"/>
        </p:scale>
        <p:origin x="136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   </c:v>
                </c:pt>
              </c:strCache>
            </c:strRef>
          </c:tx>
          <c:dLbls>
            <c:dLbl>
              <c:idx val="0"/>
              <c:layout>
                <c:manualLayout>
                  <c:x val="1.7021925289641828E-2"/>
                  <c:y val="-0.11083017400602704"/>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DC1-4AE0-BA5E-A75D6C6F1D8E}"/>
                </c:ext>
              </c:extLst>
            </c:dLbl>
            <c:dLbl>
              <c:idx val="1"/>
              <c:layout>
                <c:manualLayout>
                  <c:x val="1.1840054084148576E-2"/>
                  <c:y val="4.5747059395353368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DC1-4AE0-BA5E-A75D6C6F1D8E}"/>
                </c:ext>
              </c:extLst>
            </c:dLbl>
            <c:dLbl>
              <c:idx val="4"/>
              <c:layout>
                <c:manualLayout>
                  <c:x val="3.6194623399347807E-2"/>
                  <c:y val="-8.403348886944687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DC1-4AE0-BA5E-A75D6C6F1D8E}"/>
                </c:ext>
              </c:extLst>
            </c:dLbl>
            <c:spPr>
              <a:noFill/>
              <a:ln>
                <a:noFill/>
              </a:ln>
              <a:effectLst/>
            </c:spPr>
            <c:txPr>
              <a:bodyPr/>
              <a:lstStyle/>
              <a:p>
                <a:pPr>
                  <a:defRPr sz="1200"/>
                </a:pPr>
                <a:endParaRPr lang="en-US"/>
              </a:p>
            </c:txPr>
            <c:showLegendKey val="0"/>
            <c:showVal val="1"/>
            <c:showCatName val="1"/>
            <c:showSerName val="0"/>
            <c:showPercent val="0"/>
            <c:showBubbleSize val="0"/>
            <c:showLeaderLines val="1"/>
            <c:extLst>
              <c:ext xmlns:c15="http://schemas.microsoft.com/office/drawing/2012/chart" uri="{CE6537A1-D6FC-4f65-9D91-7224C49458BB}"/>
            </c:extLst>
          </c:dLbls>
          <c:cat>
            <c:strRef>
              <c:f>Sheet1!$A$2:$A$7</c:f>
              <c:strCache>
                <c:ptCount val="6"/>
                <c:pt idx="0">
                  <c:v>Salaries</c:v>
                </c:pt>
                <c:pt idx="1">
                  <c:v>Benefits</c:v>
                </c:pt>
                <c:pt idx="2">
                  <c:v>Supplies</c:v>
                </c:pt>
                <c:pt idx="3">
                  <c:v>Purchased Services</c:v>
                </c:pt>
                <c:pt idx="4">
                  <c:v>Travel</c:v>
                </c:pt>
                <c:pt idx="5">
                  <c:v>Capital Outlay</c:v>
                </c:pt>
              </c:strCache>
            </c:strRef>
          </c:cat>
          <c:val>
            <c:numRef>
              <c:f>Sheet1!$B$2:$B$7</c:f>
              <c:numCache>
                <c:formatCode>0.0%</c:formatCode>
                <c:ptCount val="6"/>
                <c:pt idx="0">
                  <c:v>0.57019475453727964</c:v>
                </c:pt>
                <c:pt idx="1">
                  <c:v>0.25082573294259375</c:v>
                </c:pt>
                <c:pt idx="2">
                  <c:v>5.7663980701597076E-2</c:v>
                </c:pt>
                <c:pt idx="3">
                  <c:v>0.11676297360921352</c:v>
                </c:pt>
                <c:pt idx="4">
                  <c:v>2.883602339866826E-3</c:v>
                </c:pt>
                <c:pt idx="5" formatCode="0.00%">
                  <c:v>1.668955869449165E-3</c:v>
                </c:pt>
              </c:numCache>
            </c:numRef>
          </c:val>
          <c:extLst>
            <c:ext xmlns:c16="http://schemas.microsoft.com/office/drawing/2014/chart" uri="{C3380CC4-5D6E-409C-BE32-E72D297353CC}">
              <c16:uniqueId val="{00000003-DDC1-4AE0-BA5E-A75D6C6F1D8E}"/>
            </c:ext>
          </c:extLst>
        </c:ser>
        <c:ser>
          <c:idx val="1"/>
          <c:order val="1"/>
          <c:tx>
            <c:strRef>
              <c:f>Sheet1!$C$1</c:f>
              <c:strCache>
                <c:ptCount val="1"/>
                <c:pt idx="0">
                  <c:v>Column1</c:v>
                </c:pt>
              </c:strCache>
            </c:strRef>
          </c:tx>
          <c:cat>
            <c:strRef>
              <c:f>Sheet1!$A$2:$A$7</c:f>
              <c:strCache>
                <c:ptCount val="6"/>
                <c:pt idx="0">
                  <c:v>Salaries</c:v>
                </c:pt>
                <c:pt idx="1">
                  <c:v>Benefits</c:v>
                </c:pt>
                <c:pt idx="2">
                  <c:v>Supplies</c:v>
                </c:pt>
                <c:pt idx="3">
                  <c:v>Purchased Services</c:v>
                </c:pt>
                <c:pt idx="4">
                  <c:v>Travel</c:v>
                </c:pt>
                <c:pt idx="5">
                  <c:v>Capital Outlay</c:v>
                </c:pt>
              </c:strCache>
            </c:strRef>
          </c:cat>
          <c:val>
            <c:numRef>
              <c:f>Sheet1!$C$2:$C$7</c:f>
              <c:numCache>
                <c:formatCode>_(* #,##0.00_);_(* \(#,##0.00\);_(* "-"??_);_(@_)</c:formatCode>
                <c:ptCount val="6"/>
                <c:pt idx="0">
                  <c:v>21207091</c:v>
                </c:pt>
                <c:pt idx="1">
                  <c:v>9328890</c:v>
                </c:pt>
                <c:pt idx="2">
                  <c:v>2144680</c:v>
                </c:pt>
                <c:pt idx="3">
                  <c:v>4342732</c:v>
                </c:pt>
                <c:pt idx="4">
                  <c:v>107249</c:v>
                </c:pt>
                <c:pt idx="5">
                  <c:v>62073</c:v>
                </c:pt>
              </c:numCache>
            </c:numRef>
          </c:val>
          <c:extLst>
            <c:ext xmlns:c16="http://schemas.microsoft.com/office/drawing/2014/chart" uri="{C3380CC4-5D6E-409C-BE32-E72D297353CC}">
              <c16:uniqueId val="{00000004-DDC1-4AE0-BA5E-A75D6C6F1D8E}"/>
            </c:ext>
          </c:extLst>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Certificated Salaries</a:t>
            </a:r>
          </a:p>
        </c:rich>
      </c:tx>
      <c:layout>
        <c:manualLayout>
          <c:xMode val="edge"/>
          <c:yMode val="edge"/>
          <c:x val="1.8553459119496855E-2"/>
          <c:y val="0.11785337175756851"/>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9.7091071163274548E-2"/>
          <c:y val="0.18639944692433508"/>
          <c:w val="0.80581785767345393"/>
          <c:h val="0.72643656167759219"/>
        </c:manualLayout>
      </c:layout>
      <c:pie3DChart>
        <c:varyColors val="1"/>
        <c:ser>
          <c:idx val="0"/>
          <c:order val="0"/>
          <c:tx>
            <c:strRef>
              <c:f>Sheet1!$B$1</c:f>
              <c:strCache>
                <c:ptCount val="1"/>
                <c:pt idx="0">
                  <c:v>Certificated Salaries</c:v>
                </c:pt>
              </c:strCache>
            </c:strRef>
          </c:tx>
          <c:explosion val="25"/>
          <c:dPt>
            <c:idx val="3"/>
            <c:bubble3D val="0"/>
            <c:spPr>
              <a:solidFill>
                <a:schemeClr val="accent6">
                  <a:lumMod val="60000"/>
                  <a:lumOff val="40000"/>
                </a:schemeClr>
              </a:solidFill>
            </c:spPr>
            <c:extLst>
              <c:ext xmlns:c16="http://schemas.microsoft.com/office/drawing/2014/chart" uri="{C3380CC4-5D6E-409C-BE32-E72D297353CC}">
                <c16:uniqueId val="{00000001-40ED-4470-B49B-6894CB84C5F3}"/>
              </c:ext>
            </c:extLst>
          </c:dPt>
          <c:dPt>
            <c:idx val="5"/>
            <c:bubble3D val="0"/>
            <c:spPr>
              <a:solidFill>
                <a:schemeClr val="accent6">
                  <a:lumMod val="50000"/>
                </a:schemeClr>
              </a:solidFill>
            </c:spPr>
            <c:extLst>
              <c:ext xmlns:c16="http://schemas.microsoft.com/office/drawing/2014/chart" uri="{C3380CC4-5D6E-409C-BE32-E72D297353CC}">
                <c16:uniqueId val="{00000003-40ED-4470-B49B-6894CB84C5F3}"/>
              </c:ext>
            </c:extLst>
          </c:dPt>
          <c:dLbls>
            <c:dLbl>
              <c:idx val="0"/>
              <c:layout>
                <c:manualLayout>
                  <c:x val="-0.16181968999158125"/>
                  <c:y val="2.33412201419625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0ED-4470-B49B-6894CB84C5F3}"/>
                </c:ext>
              </c:extLst>
            </c:dLbl>
            <c:dLbl>
              <c:idx val="1"/>
              <c:layout>
                <c:manualLayout>
                  <c:x val="6.4765017580349846E-3"/>
                  <c:y val="4.5029091046480321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0ED-4470-B49B-6894CB84C5F3}"/>
                </c:ext>
              </c:extLst>
            </c:dLbl>
            <c:dLbl>
              <c:idx val="4"/>
              <c:layout>
                <c:manualLayout>
                  <c:x val="-7.7308597038577731E-2"/>
                  <c:y val="-7.59853677366192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0ED-4470-B49B-6894CB84C5F3}"/>
                </c:ext>
              </c:extLst>
            </c:dLbl>
            <c:spPr>
              <a:noFill/>
              <a:ln>
                <a:noFill/>
              </a:ln>
              <a:effectLst/>
            </c:spPr>
            <c:txPr>
              <a:bodyPr/>
              <a:lstStyle/>
              <a:p>
                <a:pPr>
                  <a:defRPr sz="120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Sheet1!$A$2:$A$7</c:f>
              <c:strCache>
                <c:ptCount val="6"/>
                <c:pt idx="0">
                  <c:v>Instructional</c:v>
                </c:pt>
                <c:pt idx="1">
                  <c:v>Administrative</c:v>
                </c:pt>
                <c:pt idx="2">
                  <c:v>Non-Instructional (Health/Counseling/Psych)</c:v>
                </c:pt>
                <c:pt idx="3">
                  <c:v>Substitutes</c:v>
                </c:pt>
                <c:pt idx="4">
                  <c:v>Extra Curricular</c:v>
                </c:pt>
                <c:pt idx="5">
                  <c:v>Extended Days/Extra Work/Other</c:v>
                </c:pt>
              </c:strCache>
            </c:strRef>
          </c:cat>
          <c:val>
            <c:numRef>
              <c:f>Sheet1!$B$2:$B$7</c:f>
              <c:numCache>
                <c:formatCode>0.0%</c:formatCode>
                <c:ptCount val="6"/>
                <c:pt idx="0">
                  <c:v>0.71963024319476698</c:v>
                </c:pt>
                <c:pt idx="1">
                  <c:v>0.1014075996682329</c:v>
                </c:pt>
                <c:pt idx="2">
                  <c:v>7.2940953852513896E-2</c:v>
                </c:pt>
                <c:pt idx="3">
                  <c:v>2.1079625108799561E-2</c:v>
                </c:pt>
                <c:pt idx="4">
                  <c:v>5.4345042205090162E-3</c:v>
                </c:pt>
                <c:pt idx="5">
                  <c:v>7.950695342946866E-2</c:v>
                </c:pt>
              </c:numCache>
            </c:numRef>
          </c:val>
          <c:extLst>
            <c:ext xmlns:c16="http://schemas.microsoft.com/office/drawing/2014/chart" uri="{C3380CC4-5D6E-409C-BE32-E72D297353CC}">
              <c16:uniqueId val="{00000007-40ED-4470-B49B-6894CB84C5F3}"/>
            </c:ext>
          </c:extLst>
        </c:ser>
        <c:dLbls>
          <c:showLegendKey val="0"/>
          <c:showVal val="0"/>
          <c:showCatName val="0"/>
          <c:showSerName val="0"/>
          <c:showPercent val="0"/>
          <c:showBubbleSize val="0"/>
          <c:showLeaderLines val="1"/>
        </c:dLbls>
      </c:pie3DChart>
    </c:plotArea>
    <c:legend>
      <c:legendPos val="b"/>
      <c:layout>
        <c:manualLayout>
          <c:xMode val="edge"/>
          <c:yMode val="edge"/>
          <c:x val="6.0176051106819194E-2"/>
          <c:y val="0.8090057298303146"/>
          <c:w val="0.87964789778636165"/>
          <c:h val="0.1741580742043185"/>
        </c:manualLayout>
      </c:layout>
      <c:overlay val="1"/>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Classified Salaries</a:t>
            </a:r>
          </a:p>
        </c:rich>
      </c:tx>
      <c:layout>
        <c:manualLayout>
          <c:xMode val="edge"/>
          <c:yMode val="edge"/>
          <c:x val="2.2875816993464053E-3"/>
          <c:y val="5.4671662762134511E-2"/>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0"/>
          <c:y val="6.0841824918943958E-2"/>
          <c:w val="0.99764175704452074"/>
          <c:h val="0.77531013841695129"/>
        </c:manualLayout>
      </c:layout>
      <c:pie3DChart>
        <c:varyColors val="1"/>
        <c:ser>
          <c:idx val="0"/>
          <c:order val="0"/>
          <c:tx>
            <c:strRef>
              <c:f>Sheet1!$B$1</c:f>
              <c:strCache>
                <c:ptCount val="1"/>
                <c:pt idx="0">
                  <c:v>Classified</c:v>
                </c:pt>
              </c:strCache>
            </c:strRef>
          </c:tx>
          <c:explosion val="25"/>
          <c:dPt>
            <c:idx val="4"/>
            <c:bubble3D val="0"/>
            <c:spPr>
              <a:solidFill>
                <a:schemeClr val="accent3">
                  <a:lumMod val="20000"/>
                  <a:lumOff val="80000"/>
                </a:schemeClr>
              </a:solidFill>
            </c:spPr>
            <c:extLst>
              <c:ext xmlns:c16="http://schemas.microsoft.com/office/drawing/2014/chart" uri="{C3380CC4-5D6E-409C-BE32-E72D297353CC}">
                <c16:uniqueId val="{00000001-796A-4631-B7E3-48ABC2B54F5D}"/>
              </c:ext>
            </c:extLst>
          </c:dPt>
          <c:dLbls>
            <c:dLbl>
              <c:idx val="0"/>
              <c:layout>
                <c:manualLayout>
                  <c:x val="3.2870301589659802E-4"/>
                  <c:y val="-1.37250348710318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96A-4631-B7E3-48ABC2B54F5D}"/>
                </c:ext>
              </c:extLst>
            </c:dLbl>
            <c:dLbl>
              <c:idx val="1"/>
              <c:layout>
                <c:manualLayout>
                  <c:x val="0.19583333333333333"/>
                  <c:y val="8.61208155193248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96A-4631-B7E3-48ABC2B54F5D}"/>
                </c:ext>
              </c:extLst>
            </c:dLbl>
            <c:dLbl>
              <c:idx val="4"/>
              <c:layout>
                <c:manualLayout>
                  <c:x val="1.8473604714505029E-2"/>
                  <c:y val="-4.42175510493568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96A-4631-B7E3-48ABC2B54F5D}"/>
                </c:ext>
              </c:extLst>
            </c:dLbl>
            <c:spPr>
              <a:noFill/>
              <a:ln>
                <a:noFill/>
              </a:ln>
              <a:effectLst/>
            </c:spPr>
            <c:txPr>
              <a:bodyPr/>
              <a:lstStyle/>
              <a:p>
                <a:pPr>
                  <a:defRPr sz="120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Sheet1!$A$2:$A$7</c:f>
              <c:strCache>
                <c:ptCount val="6"/>
                <c:pt idx="0">
                  <c:v>Instruction/Secretarial</c:v>
                </c:pt>
                <c:pt idx="1">
                  <c:v>Admin/Dist Support</c:v>
                </c:pt>
                <c:pt idx="2">
                  <c:v>Non-Instructional (Cust/Drivers/Kitchens/Tech/Daycare)</c:v>
                </c:pt>
                <c:pt idx="3">
                  <c:v>Substitutes</c:v>
                </c:pt>
                <c:pt idx="4">
                  <c:v>Athletics</c:v>
                </c:pt>
                <c:pt idx="5">
                  <c:v>Extended Work</c:v>
                </c:pt>
              </c:strCache>
            </c:strRef>
          </c:cat>
          <c:val>
            <c:numRef>
              <c:f>Sheet1!$B$2:$B$7</c:f>
              <c:numCache>
                <c:formatCode>0.0%</c:formatCode>
                <c:ptCount val="6"/>
                <c:pt idx="0">
                  <c:v>0.27211587638029666</c:v>
                </c:pt>
                <c:pt idx="1">
                  <c:v>8.8888883816256203E-2</c:v>
                </c:pt>
                <c:pt idx="2">
                  <c:v>0.53992571801562117</c:v>
                </c:pt>
                <c:pt idx="3">
                  <c:v>3.8906078138808461E-2</c:v>
                </c:pt>
                <c:pt idx="4">
                  <c:v>3.2446993493093108E-2</c:v>
                </c:pt>
                <c:pt idx="5">
                  <c:v>2.771635770719387E-2</c:v>
                </c:pt>
              </c:numCache>
            </c:numRef>
          </c:val>
          <c:extLst>
            <c:ext xmlns:c16="http://schemas.microsoft.com/office/drawing/2014/chart" uri="{C3380CC4-5D6E-409C-BE32-E72D297353CC}">
              <c16:uniqueId val="{00000004-796A-4631-B7E3-48ABC2B54F5D}"/>
            </c:ext>
          </c:extLst>
        </c:ser>
        <c:dLbls>
          <c:showLegendKey val="0"/>
          <c:showVal val="0"/>
          <c:showCatName val="0"/>
          <c:showSerName val="0"/>
          <c:showPercent val="0"/>
          <c:showBubbleSize val="0"/>
          <c:showLeaderLines val="1"/>
        </c:dLbls>
      </c:pie3DChart>
    </c:plotArea>
    <c:legend>
      <c:legendPos val="b"/>
      <c:layout>
        <c:manualLayout>
          <c:xMode val="edge"/>
          <c:yMode val="edge"/>
          <c:x val="0.16772016529848663"/>
          <c:y val="0.57359251968503933"/>
          <c:w val="0.748439746662102"/>
          <c:h val="0.38291299984560756"/>
        </c:manualLayout>
      </c:layout>
      <c:overlay val="1"/>
      <c:txPr>
        <a:bodyPr/>
        <a:lstStyle/>
        <a:p>
          <a:pPr>
            <a:defRPr sz="1100"/>
          </a:pPr>
          <a:endParaRPr lang="en-US"/>
        </a:p>
      </c:txPr>
    </c:legend>
    <c:plotVisOnly val="1"/>
    <c:dispBlanksAs val="gap"/>
    <c:showDLblsOverMax val="0"/>
  </c:chart>
  <c:spPr>
    <a:scene3d>
      <a:camera prst="orthographicFront"/>
      <a:lightRig rig="threePt" dir="t"/>
    </a:scene3d>
    <a:sp3d>
      <a:bevelB w="6350"/>
    </a:sp3d>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2018-19</c:v>
                </c:pt>
              </c:strCache>
            </c:strRef>
          </c:tx>
          <c:spPr>
            <a:solidFill>
              <a:schemeClr val="accent1"/>
            </a:solidFill>
          </c:spPr>
          <c:invertIfNegative val="0"/>
          <c:dPt>
            <c:idx val="0"/>
            <c:invertIfNegative val="0"/>
            <c:bubble3D val="0"/>
            <c:extLst>
              <c:ext xmlns:c16="http://schemas.microsoft.com/office/drawing/2014/chart" uri="{C3380CC4-5D6E-409C-BE32-E72D297353CC}">
                <c16:uniqueId val="{00000000-6A84-4258-B73C-0CBA21EE2F36}"/>
              </c:ext>
            </c:extLst>
          </c:dPt>
          <c:dPt>
            <c:idx val="1"/>
            <c:invertIfNegative val="0"/>
            <c:bubble3D val="0"/>
            <c:extLst>
              <c:ext xmlns:c16="http://schemas.microsoft.com/office/drawing/2014/chart" uri="{C3380CC4-5D6E-409C-BE32-E72D297353CC}">
                <c16:uniqueId val="{00000001-6A84-4258-B73C-0CBA21EE2F36}"/>
              </c:ext>
            </c:extLst>
          </c:dPt>
          <c:dPt>
            <c:idx val="2"/>
            <c:invertIfNegative val="0"/>
            <c:bubble3D val="0"/>
            <c:spPr>
              <a:solidFill>
                <a:schemeClr val="accent1"/>
              </a:solidFill>
              <a:ln>
                <a:solidFill>
                  <a:schemeClr val="accent1"/>
                </a:solidFill>
              </a:ln>
            </c:spPr>
            <c:extLst>
              <c:ext xmlns:c16="http://schemas.microsoft.com/office/drawing/2014/chart" uri="{C3380CC4-5D6E-409C-BE32-E72D297353CC}">
                <c16:uniqueId val="{00000003-6A84-4258-B73C-0CBA21EE2F36}"/>
              </c:ext>
            </c:extLst>
          </c:dPt>
          <c:dPt>
            <c:idx val="3"/>
            <c:invertIfNegative val="0"/>
            <c:bubble3D val="0"/>
            <c:extLst>
              <c:ext xmlns:c16="http://schemas.microsoft.com/office/drawing/2014/chart" uri="{C3380CC4-5D6E-409C-BE32-E72D297353CC}">
                <c16:uniqueId val="{00000004-6A84-4258-B73C-0CBA21EE2F36}"/>
              </c:ext>
            </c:extLst>
          </c:dPt>
          <c:dPt>
            <c:idx val="4"/>
            <c:invertIfNegative val="0"/>
            <c:bubble3D val="0"/>
            <c:extLst>
              <c:ext xmlns:c16="http://schemas.microsoft.com/office/drawing/2014/chart" uri="{C3380CC4-5D6E-409C-BE32-E72D297353CC}">
                <c16:uniqueId val="{00000005-6A84-4258-B73C-0CBA21EE2F36}"/>
              </c:ext>
            </c:extLst>
          </c:dPt>
          <c:dPt>
            <c:idx val="5"/>
            <c:invertIfNegative val="0"/>
            <c:bubble3D val="0"/>
            <c:extLst>
              <c:ext xmlns:c16="http://schemas.microsoft.com/office/drawing/2014/chart" uri="{C3380CC4-5D6E-409C-BE32-E72D297353CC}">
                <c16:uniqueId val="{00000006-6A84-4258-B73C-0CBA21EE2F36}"/>
              </c:ext>
            </c:extLst>
          </c:dPt>
          <c:dPt>
            <c:idx val="6"/>
            <c:invertIfNegative val="0"/>
            <c:bubble3D val="0"/>
            <c:extLst>
              <c:ext xmlns:c16="http://schemas.microsoft.com/office/drawing/2014/chart" uri="{C3380CC4-5D6E-409C-BE32-E72D297353CC}">
                <c16:uniqueId val="{00000007-6A84-4258-B73C-0CBA21EE2F36}"/>
              </c:ext>
            </c:extLst>
          </c:dPt>
          <c:dPt>
            <c:idx val="7"/>
            <c:invertIfNegative val="0"/>
            <c:bubble3D val="0"/>
            <c:extLst>
              <c:ext xmlns:c16="http://schemas.microsoft.com/office/drawing/2014/chart" uri="{C3380CC4-5D6E-409C-BE32-E72D297353CC}">
                <c16:uniqueId val="{00000008-6A84-4258-B73C-0CBA21EE2F36}"/>
              </c:ext>
            </c:extLst>
          </c:dPt>
          <c:dPt>
            <c:idx val="8"/>
            <c:invertIfNegative val="0"/>
            <c:bubble3D val="0"/>
            <c:extLst>
              <c:ext xmlns:c16="http://schemas.microsoft.com/office/drawing/2014/chart" uri="{C3380CC4-5D6E-409C-BE32-E72D297353CC}">
                <c16:uniqueId val="{00000009-6A84-4258-B73C-0CBA21EE2F36}"/>
              </c:ext>
            </c:extLst>
          </c:dPt>
          <c:dPt>
            <c:idx val="9"/>
            <c:invertIfNegative val="0"/>
            <c:bubble3D val="0"/>
            <c:extLst>
              <c:ext xmlns:c16="http://schemas.microsoft.com/office/drawing/2014/chart" uri="{C3380CC4-5D6E-409C-BE32-E72D297353CC}">
                <c16:uniqueId val="{0000000A-6A84-4258-B73C-0CBA21EE2F36}"/>
              </c:ext>
            </c:extLst>
          </c:dPt>
          <c:dLbls>
            <c:dLbl>
              <c:idx val="0"/>
              <c:layout>
                <c:manualLayout>
                  <c:x val="1.6975308641975311E-2"/>
                  <c:y val="-4.48965225743118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A84-4258-B73C-0CBA21EE2F36}"/>
                </c:ext>
              </c:extLst>
            </c:dLbl>
            <c:dLbl>
              <c:idx val="1"/>
              <c:layout>
                <c:manualLayout>
                  <c:x val="9.2592592592592934E-3"/>
                  <c:y val="-3.92844572525228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A84-4258-B73C-0CBA21EE2F36}"/>
                </c:ext>
              </c:extLst>
            </c:dLbl>
            <c:dLbl>
              <c:idx val="2"/>
              <c:layout>
                <c:manualLayout>
                  <c:x val="1.6975308641975332E-2"/>
                  <c:y val="-3.08665802172930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A84-4258-B73C-0CBA21EE2F36}"/>
                </c:ext>
              </c:extLst>
            </c:dLbl>
            <c:dLbl>
              <c:idx val="3"/>
              <c:layout>
                <c:manualLayout>
                  <c:x val="1.0802469135802534E-2"/>
                  <c:y val="-2.52542939480504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A84-4258-B73C-0CBA21EE2F36}"/>
                </c:ext>
              </c:extLst>
            </c:dLbl>
            <c:dLbl>
              <c:idx val="4"/>
              <c:layout>
                <c:manualLayout>
                  <c:x val="1.2345679012345668E-2"/>
                  <c:y val="-1.96422286262615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A84-4258-B73C-0CBA21EE2F36}"/>
                </c:ext>
              </c:extLst>
            </c:dLbl>
            <c:dLbl>
              <c:idx val="5"/>
              <c:layout>
                <c:manualLayout>
                  <c:x val="1.5432098765432115E-2"/>
                  <c:y val="-3.64784245916283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A84-4258-B73C-0CBA21EE2F36}"/>
                </c:ext>
              </c:extLst>
            </c:dLbl>
            <c:dLbl>
              <c:idx val="6"/>
              <c:layout>
                <c:manualLayout>
                  <c:x val="1.5432098765432155E-2"/>
                  <c:y val="-2.52542939480503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A84-4258-B73C-0CBA21EE2F36}"/>
                </c:ext>
              </c:extLst>
            </c:dLbl>
            <c:dLbl>
              <c:idx val="7"/>
              <c:layout>
                <c:manualLayout>
                  <c:x val="7.7160493827160932E-3"/>
                  <c:y val="-2.80603266089448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A84-4258-B73C-0CBA21EE2F36}"/>
                </c:ext>
              </c:extLst>
            </c:dLbl>
            <c:dLbl>
              <c:idx val="8"/>
              <c:layout>
                <c:manualLayout>
                  <c:x val="9.2592592592593316E-3"/>
                  <c:y val="-3.64784245916283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A84-4258-B73C-0CBA21EE2F36}"/>
                </c:ext>
              </c:extLst>
            </c:dLbl>
            <c:dLbl>
              <c:idx val="9"/>
              <c:layout>
                <c:manualLayout>
                  <c:x val="2.3148026635559548E-2"/>
                  <c:y val="-3.36723919307338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A84-4258-B73C-0CBA21EE2F36}"/>
                </c:ext>
              </c:extLst>
            </c:dLbl>
            <c:dLbl>
              <c:idx val="10"/>
              <c:layout>
                <c:manualLayout>
                  <c:x val="1.2345679012345801E-2"/>
                  <c:y val="-2.80603266089448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A84-4258-B73C-0CBA21EE2F36}"/>
                </c:ext>
              </c:extLst>
            </c:dLbl>
            <c:dLbl>
              <c:idx val="11"/>
              <c:layout>
                <c:manualLayout>
                  <c:x val="2.3148148148148147E-2"/>
                  <c:y val="-1.96422286262615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A84-4258-B73C-0CBA21EE2F36}"/>
                </c:ext>
              </c:extLst>
            </c:dLbl>
            <c:numFmt formatCode="0.0%" sourceLinked="0"/>
            <c:spPr>
              <a:noFill/>
              <a:ln>
                <a:noFill/>
              </a:ln>
              <a:effectLst/>
            </c:spPr>
            <c:txPr>
              <a:bodyPr anchor="t" anchorCtr="0"/>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Sheet1!$B$2:$B$11</c:f>
              <c:numCache>
                <c:formatCode>0.0%</c:formatCode>
                <c:ptCount val="10"/>
                <c:pt idx="0">
                  <c:v>0.45874073178632385</c:v>
                </c:pt>
                <c:pt idx="1">
                  <c:v>1.2319609275064702E-2</c:v>
                </c:pt>
                <c:pt idx="2">
                  <c:v>0.14837701965740033</c:v>
                </c:pt>
                <c:pt idx="3">
                  <c:v>2.2064658350324191E-2</c:v>
                </c:pt>
                <c:pt idx="4">
                  <c:v>0.12502635863094058</c:v>
                </c:pt>
                <c:pt idx="5">
                  <c:v>0.14213652217748848</c:v>
                </c:pt>
                <c:pt idx="6">
                  <c:v>2.9416138003720126E-2</c:v>
                </c:pt>
                <c:pt idx="7">
                  <c:v>3.0701360779029487E-2</c:v>
                </c:pt>
                <c:pt idx="8">
                  <c:v>2.468297367579227E-2</c:v>
                </c:pt>
                <c:pt idx="9">
                  <c:v>6.5346276639159919E-3</c:v>
                </c:pt>
              </c:numCache>
            </c:numRef>
          </c:val>
          <c:extLst>
            <c:ext xmlns:c16="http://schemas.microsoft.com/office/drawing/2014/chart" uri="{C3380CC4-5D6E-409C-BE32-E72D297353CC}">
              <c16:uniqueId val="{0000000D-6A84-4258-B73C-0CBA21EE2F36}"/>
            </c:ext>
          </c:extLst>
        </c:ser>
        <c:ser>
          <c:idx val="1"/>
          <c:order val="1"/>
          <c:tx>
            <c:strRef>
              <c:f>Sheet1!$C$1</c:f>
              <c:strCache>
                <c:ptCount val="1"/>
                <c:pt idx="0">
                  <c:v>2017-18</c:v>
                </c:pt>
              </c:strCache>
            </c:strRef>
          </c:tx>
          <c:invertIfNegative val="0"/>
          <c:dLbls>
            <c:spPr>
              <a:noFill/>
              <a:ln>
                <a:noFill/>
              </a:ln>
              <a:effectLst/>
            </c:spPr>
            <c:txPr>
              <a:bodyPr anchor="t" anchorCtr="1"/>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Sheet1!$C$2:$C$11</c:f>
              <c:numCache>
                <c:formatCode>0.0%</c:formatCode>
                <c:ptCount val="10"/>
                <c:pt idx="0">
                  <c:v>0.45517645317174366</c:v>
                </c:pt>
                <c:pt idx="1">
                  <c:v>1.1850889583499395E-2</c:v>
                </c:pt>
                <c:pt idx="2">
                  <c:v>0.14867056664088232</c:v>
                </c:pt>
                <c:pt idx="3">
                  <c:v>2.1600606113584536E-2</c:v>
                </c:pt>
                <c:pt idx="4">
                  <c:v>0.12421968684708853</c:v>
                </c:pt>
                <c:pt idx="5">
                  <c:v>0.13965185262413538</c:v>
                </c:pt>
                <c:pt idx="6">
                  <c:v>3.0484778874352893E-2</c:v>
                </c:pt>
                <c:pt idx="7">
                  <c:v>3.2886541881468528E-2</c:v>
                </c:pt>
                <c:pt idx="8">
                  <c:v>3.0193178247632544E-2</c:v>
                </c:pt>
                <c:pt idx="9">
                  <c:v>5.2654460156122207E-3</c:v>
                </c:pt>
              </c:numCache>
            </c:numRef>
          </c:val>
          <c:extLst>
            <c:ext xmlns:c16="http://schemas.microsoft.com/office/drawing/2014/chart" uri="{C3380CC4-5D6E-409C-BE32-E72D297353CC}">
              <c16:uniqueId val="{0000000E-6A84-4258-B73C-0CBA21EE2F36}"/>
            </c:ext>
          </c:extLst>
        </c:ser>
        <c:dLbls>
          <c:showLegendKey val="0"/>
          <c:showVal val="0"/>
          <c:showCatName val="0"/>
          <c:showSerName val="0"/>
          <c:showPercent val="0"/>
          <c:showBubbleSize val="0"/>
        </c:dLbls>
        <c:gapWidth val="25"/>
        <c:gapDepth val="89"/>
        <c:shape val="box"/>
        <c:axId val="164549376"/>
        <c:axId val="164550912"/>
        <c:axId val="0"/>
      </c:bar3DChart>
      <c:catAx>
        <c:axId val="164549376"/>
        <c:scaling>
          <c:orientation val="minMax"/>
        </c:scaling>
        <c:delete val="0"/>
        <c:axPos val="b"/>
        <c:numFmt formatCode="General" sourceLinked="0"/>
        <c:majorTickMark val="out"/>
        <c:minorTickMark val="none"/>
        <c:tickLblPos val="nextTo"/>
        <c:crossAx val="164550912"/>
        <c:crosses val="autoZero"/>
        <c:auto val="1"/>
        <c:lblAlgn val="ctr"/>
        <c:lblOffset val="100"/>
        <c:noMultiLvlLbl val="0"/>
      </c:catAx>
      <c:valAx>
        <c:axId val="164550912"/>
        <c:scaling>
          <c:orientation val="minMax"/>
        </c:scaling>
        <c:delete val="0"/>
        <c:axPos val="l"/>
        <c:majorGridlines/>
        <c:numFmt formatCode="0.0%" sourceLinked="1"/>
        <c:majorTickMark val="out"/>
        <c:minorTickMark val="none"/>
        <c:tickLblPos val="nextTo"/>
        <c:crossAx val="1645493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manualLayout>
          <c:layoutTarget val="inner"/>
          <c:xMode val="edge"/>
          <c:yMode val="edge"/>
          <c:x val="0.23163325070477303"/>
          <c:y val="9.9997724241227784E-2"/>
          <c:w val="0.73027644113930201"/>
          <c:h val="0.87194194914982814"/>
        </c:manualLayout>
      </c:layout>
      <c:barChart>
        <c:barDir val="bar"/>
        <c:grouping val="clustered"/>
        <c:varyColors val="0"/>
        <c:ser>
          <c:idx val="1"/>
          <c:order val="0"/>
          <c:tx>
            <c:strRef>
              <c:f>Sheet1!#REF!</c:f>
              <c:strCache>
                <c:ptCount val="1"/>
                <c:pt idx="0">
                  <c:v>#REF!</c:v>
                </c:pt>
              </c:strCache>
            </c:strRef>
          </c:tx>
          <c:spPr>
            <a:solidFill>
              <a:schemeClr val="tx2">
                <a:lumMod val="75000"/>
              </a:schemeClr>
            </a:solidFill>
          </c:spPr>
          <c:invertIfNegative val="0"/>
          <c:dLbls>
            <c:spPr>
              <a:noFill/>
              <a:ln>
                <a:noFill/>
              </a:ln>
              <a:effectLst/>
            </c:spPr>
            <c:txPr>
              <a:bodyPr/>
              <a:lstStyle/>
              <a:p>
                <a:pPr>
                  <a:defRPr sz="1200"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Sheet1!$B$2:$B$11</c:f>
              <c:numCache>
                <c:formatCode>0.0%</c:formatCode>
                <c:ptCount val="10"/>
                <c:pt idx="0">
                  <c:v>0.44884117762665954</c:v>
                </c:pt>
                <c:pt idx="1">
                  <c:v>0.1317866087588202</c:v>
                </c:pt>
                <c:pt idx="2">
                  <c:v>9.3260498865967031E-2</c:v>
                </c:pt>
                <c:pt idx="3">
                  <c:v>8.1438142193895405E-2</c:v>
                </c:pt>
                <c:pt idx="4">
                  <c:v>4.7084366548295155E-2</c:v>
                </c:pt>
                <c:pt idx="5">
                  <c:v>8.8582297921760061E-2</c:v>
                </c:pt>
                <c:pt idx="6">
                  <c:v>4.0871315652678514E-2</c:v>
                </c:pt>
                <c:pt idx="7">
                  <c:v>3.0948381827407587E-2</c:v>
                </c:pt>
                <c:pt idx="8">
                  <c:v>2.2451953323815544E-2</c:v>
                </c:pt>
                <c:pt idx="9">
                  <c:v>1.4735257280700973E-2</c:v>
                </c:pt>
              </c:numCache>
            </c:numRef>
          </c:val>
          <c:extLst>
            <c:ext xmlns:c16="http://schemas.microsoft.com/office/drawing/2014/chart" uri="{C3380CC4-5D6E-409C-BE32-E72D297353CC}">
              <c16:uniqueId val="{00000000-51D6-4E5D-8DC6-B004D08BD469}"/>
            </c:ext>
          </c:extLst>
        </c:ser>
        <c:ser>
          <c:idx val="2"/>
          <c:order val="1"/>
          <c:tx>
            <c:strRef>
              <c:f>Sheet1!$C$1</c:f>
              <c:strCache>
                <c:ptCount val="1"/>
                <c:pt idx="0">
                  <c:v>2017-18</c:v>
                </c:pt>
              </c:strCache>
            </c:strRef>
          </c:tx>
          <c:spPr>
            <a:solidFill>
              <a:schemeClr val="tx1"/>
            </a:solidFill>
          </c:spPr>
          <c:invertIfNegative val="0"/>
          <c:dLbls>
            <c:spPr>
              <a:noFill/>
              <a:ln>
                <a:noFill/>
              </a:ln>
              <a:effectLst/>
            </c:spPr>
            <c:txPr>
              <a:bodyPr/>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Sheet1!$C$2:$C$11</c:f>
              <c:numCache>
                <c:formatCode>0.0%</c:formatCode>
                <c:ptCount val="10"/>
                <c:pt idx="0">
                  <c:v>0.43814065471702651</c:v>
                </c:pt>
                <c:pt idx="1">
                  <c:v>0.14544712903753801</c:v>
                </c:pt>
                <c:pt idx="2">
                  <c:v>9.6181563145303531E-2</c:v>
                </c:pt>
                <c:pt idx="3">
                  <c:v>7.8639350362369353E-2</c:v>
                </c:pt>
                <c:pt idx="4">
                  <c:v>4.5505341221445554E-2</c:v>
                </c:pt>
                <c:pt idx="5">
                  <c:v>8.3101223768470234E-2</c:v>
                </c:pt>
                <c:pt idx="6">
                  <c:v>4.0336449319303275E-2</c:v>
                </c:pt>
                <c:pt idx="7">
                  <c:v>4.6403682303476204E-2</c:v>
                </c:pt>
                <c:pt idx="8">
                  <c:v>2.2175321892295725E-2</c:v>
                </c:pt>
                <c:pt idx="9">
                  <c:v>4.0692842327715705E-3</c:v>
                </c:pt>
              </c:numCache>
            </c:numRef>
          </c:val>
          <c:extLst>
            <c:ext xmlns:c16="http://schemas.microsoft.com/office/drawing/2014/chart" uri="{C3380CC4-5D6E-409C-BE32-E72D297353CC}">
              <c16:uniqueId val="{00000001-51D6-4E5D-8DC6-B004D08BD469}"/>
            </c:ext>
          </c:extLst>
        </c:ser>
        <c:dLbls>
          <c:showLegendKey val="0"/>
          <c:showVal val="0"/>
          <c:showCatName val="0"/>
          <c:showSerName val="0"/>
          <c:showPercent val="0"/>
          <c:showBubbleSize val="0"/>
        </c:dLbls>
        <c:gapWidth val="0"/>
        <c:axId val="174330624"/>
        <c:axId val="174324736"/>
      </c:barChart>
      <c:valAx>
        <c:axId val="174324736"/>
        <c:scaling>
          <c:orientation val="minMax"/>
        </c:scaling>
        <c:delete val="0"/>
        <c:axPos val="t"/>
        <c:majorGridlines/>
        <c:numFmt formatCode="0.0%" sourceLinked="1"/>
        <c:majorTickMark val="out"/>
        <c:minorTickMark val="none"/>
        <c:tickLblPos val="nextTo"/>
        <c:txPr>
          <a:bodyPr/>
          <a:lstStyle/>
          <a:p>
            <a:pPr>
              <a:defRPr sz="1000"/>
            </a:pPr>
            <a:endParaRPr lang="en-US"/>
          </a:p>
        </c:txPr>
        <c:crossAx val="174330624"/>
        <c:crosses val="autoZero"/>
        <c:crossBetween val="between"/>
      </c:valAx>
      <c:catAx>
        <c:axId val="174330624"/>
        <c:scaling>
          <c:orientation val="maxMin"/>
        </c:scaling>
        <c:delete val="0"/>
        <c:axPos val="l"/>
        <c:numFmt formatCode="General" sourceLinked="1"/>
        <c:majorTickMark val="out"/>
        <c:minorTickMark val="none"/>
        <c:tickLblPos val="nextTo"/>
        <c:txPr>
          <a:bodyPr/>
          <a:lstStyle/>
          <a:p>
            <a:pPr>
              <a:defRPr sz="1200"/>
            </a:pPr>
            <a:endParaRPr lang="en-US"/>
          </a:p>
        </c:txPr>
        <c:crossAx val="17432473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1" y="0"/>
            <a:ext cx="3038475" cy="462120"/>
          </a:xfrm>
          <a:prstGeom prst="rect">
            <a:avLst/>
          </a:prstGeom>
        </p:spPr>
        <p:txBody>
          <a:bodyPr vert="horz" lIns="91440" tIns="45720" rIns="91440" bIns="45720" rtlCol="0"/>
          <a:lstStyle>
            <a:lvl1pPr algn="r">
              <a:defRPr sz="1200"/>
            </a:lvl1pPr>
          </a:lstStyle>
          <a:p>
            <a:fld id="{D64E2401-7F29-4645-8E4E-D90ACACA5CD5}" type="datetimeFigureOut">
              <a:rPr lang="en-US" smtClean="0"/>
              <a:t>11/20/2019</a:t>
            </a:fld>
            <a:endParaRPr lang="en-US"/>
          </a:p>
        </p:txBody>
      </p:sp>
      <p:sp>
        <p:nvSpPr>
          <p:cNvPr id="4" name="Footer Placeholder 3"/>
          <p:cNvSpPr>
            <a:spLocks noGrp="1"/>
          </p:cNvSpPr>
          <p:nvPr>
            <p:ph type="ftr" sz="quarter" idx="2"/>
          </p:nvPr>
        </p:nvSpPr>
        <p:spPr>
          <a:xfrm>
            <a:off x="2"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772378"/>
            <a:ext cx="3038475" cy="462120"/>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804"/>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70938" y="1"/>
            <a:ext cx="3037840" cy="461804"/>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11/20/2019</a:t>
            </a:fld>
            <a:endParaRPr lang="en-US"/>
          </a:p>
        </p:txBody>
      </p:sp>
      <p:sp>
        <p:nvSpPr>
          <p:cNvPr id="4" name="Slide Image Placeholder 3"/>
          <p:cNvSpPr>
            <a:spLocks noGrp="1" noRot="1" noChangeAspect="1"/>
          </p:cNvSpPr>
          <p:nvPr>
            <p:ph type="sldImg" idx="2"/>
          </p:nvPr>
        </p:nvSpPr>
        <p:spPr>
          <a:xfrm>
            <a:off x="1195388" y="692150"/>
            <a:ext cx="4619625" cy="3465513"/>
          </a:xfrm>
          <a:prstGeom prst="rect">
            <a:avLst/>
          </a:prstGeom>
          <a:noFill/>
          <a:ln w="12700">
            <a:solidFill>
              <a:prstClr val="black"/>
            </a:solidFill>
          </a:ln>
        </p:spPr>
        <p:txBody>
          <a:bodyPr vert="horz" lIns="93744" tIns="46872" rIns="93744" bIns="46872" rtlCol="0" anchor="ctr"/>
          <a:lstStyle/>
          <a:p>
            <a:pPr lvl="0"/>
            <a:endParaRPr lang="en-US" noProof="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744" tIns="46872" rIns="93744" bIns="4687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622F42-8273-46A1-9368-9530C6C2A49B}"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1933404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99557E7-C6BC-499F-924A-241CFA0F231B}" type="slidenum">
              <a:rPr lang="en-US" smtClean="0"/>
              <a:pPr>
                <a:defRPr/>
              </a:pPr>
              <a:t>11</a:t>
            </a:fld>
            <a:endParaRPr lang="en-US"/>
          </a:p>
        </p:txBody>
      </p:sp>
    </p:spTree>
    <p:extLst>
      <p:ext uri="{BB962C8B-B14F-4D97-AF65-F5344CB8AC3E}">
        <p14:creationId xmlns:p14="http://schemas.microsoft.com/office/powerpoint/2010/main" val="241751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15942040-786F-48B9-85DF-2F38A900C966}" type="datetimeFigureOut">
              <a:rPr lang="en-US" smtClean="0"/>
              <a:pPr>
                <a:defRPr/>
              </a:pPr>
              <a:t>11/20/2019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11/20/2019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5942040-786F-48B9-85DF-2F38A900C966}" type="datetimeFigureOut">
              <a:rPr lang="en-US" smtClean="0"/>
              <a:pPr>
                <a:defRPr/>
              </a:pPr>
              <a:t>11/20/2019</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11/20/2019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pPr>
              <a:defRPr/>
            </a:pPr>
            <a:fld id="{15942040-786F-48B9-85DF-2F38A900C966}" type="datetimeFigureOut">
              <a:rPr lang="en-US" smtClean="0"/>
              <a:pPr>
                <a:defRPr/>
              </a:pPr>
              <a:t>11/20/2019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pPr>
              <a:defRPr/>
            </a:pPr>
            <a:fld id="{15942040-786F-48B9-85DF-2F38A900C966}" type="datetimeFigureOut">
              <a:rPr lang="en-US" smtClean="0"/>
              <a:pPr>
                <a:defRPr/>
              </a:pPr>
              <a:t>11/20/2019</a:t>
            </a:fld>
            <a:endParaRPr lang="en-US"/>
          </a:p>
        </p:txBody>
      </p:sp>
      <p:sp>
        <p:nvSpPr>
          <p:cNvPr id="10" name="Slide Number Placeholder 9"/>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pPr>
              <a:defRPr/>
            </a:pPr>
            <a:fld id="{15942040-786F-48B9-85DF-2F38A900C966}" type="datetimeFigureOut">
              <a:rPr lang="en-US" smtClean="0"/>
              <a:pPr>
                <a:defRPr/>
              </a:pPr>
              <a:t>11/20/2019</a:t>
            </a:fld>
            <a:endParaRPr lang="en-US"/>
          </a:p>
        </p:txBody>
      </p:sp>
      <p:sp>
        <p:nvSpPr>
          <p:cNvPr id="12" name="Slide Number Placeholder 11"/>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11/20/2019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11/20/2019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11/20/2019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15942040-786F-48B9-85DF-2F38A900C966}" type="datetimeFigureOut">
              <a:rPr lang="en-US" smtClean="0"/>
              <a:pPr>
                <a:defRPr/>
              </a:pPr>
              <a:t>11/20/2019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5942040-786F-48B9-85DF-2F38A900C966}" type="datetimeFigureOut">
              <a:rPr lang="en-US" smtClean="0"/>
              <a:pPr>
                <a:defRPr/>
              </a:pPr>
              <a:t>11/20/2019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83AB3C6-BE4E-44BD-AA93-F10D57E4A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fontScale="90000"/>
          </a:bodyPr>
          <a:lstStyle/>
          <a:p>
            <a:r>
              <a:rPr lang="en-US" dirty="0"/>
              <a:t>WOODLAND School District</a:t>
            </a:r>
            <a:br>
              <a:rPr lang="en-US" dirty="0"/>
            </a:br>
            <a:r>
              <a:rPr lang="en-US" dirty="0"/>
              <a:t>2018-2019 Year End Financial Summary</a:t>
            </a:r>
          </a:p>
        </p:txBody>
      </p:sp>
      <p:sp>
        <p:nvSpPr>
          <p:cNvPr id="3" name="Subtitle 2"/>
          <p:cNvSpPr>
            <a:spLocks noGrp="1"/>
          </p:cNvSpPr>
          <p:nvPr>
            <p:ph type="subTitle" idx="1"/>
          </p:nvPr>
        </p:nvSpPr>
        <p:spPr>
          <a:xfrm>
            <a:off x="2590800" y="3733800"/>
            <a:ext cx="6400800" cy="1752600"/>
          </a:xfrm>
        </p:spPr>
        <p:txBody>
          <a:bodyPr rtlCol="0">
            <a:normAutofit/>
          </a:bodyPr>
          <a:lstStyle/>
          <a:p>
            <a:pPr fontAlgn="auto">
              <a:spcAft>
                <a:spcPts val="0"/>
              </a:spcAft>
              <a:buFont typeface="Arial" pitchFamily="34" charset="0"/>
              <a:buNone/>
              <a:defRPr/>
            </a:pPr>
            <a:r>
              <a:rPr lang="en-US" dirty="0"/>
              <a:t>Presented by:</a:t>
            </a:r>
          </a:p>
          <a:p>
            <a:pPr fontAlgn="auto">
              <a:spcAft>
                <a:spcPts val="0"/>
              </a:spcAft>
              <a:buFont typeface="Arial" pitchFamily="34" charset="0"/>
              <a:buNone/>
              <a:defRPr/>
            </a:pPr>
            <a:r>
              <a:rPr lang="en-US" dirty="0"/>
              <a:t>Stacy Brown</a:t>
            </a:r>
          </a:p>
          <a:p>
            <a:pPr fontAlgn="auto">
              <a:spcAft>
                <a:spcPts val="0"/>
              </a:spcAft>
              <a:buFont typeface="Arial" pitchFamily="34" charset="0"/>
              <a:buNone/>
              <a:defRPr/>
            </a:pPr>
            <a:r>
              <a:rPr lang="en-US" dirty="0"/>
              <a:t>Exec Director of Business Services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Activities - Basic Education</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651033759"/>
              </p:ext>
            </p:extLst>
          </p:nvPr>
        </p:nvGraphicFramePr>
        <p:xfrm>
          <a:off x="779584" y="1752600"/>
          <a:ext cx="7450015" cy="4572000"/>
        </p:xfrm>
        <a:graphic>
          <a:graphicData uri="http://schemas.openxmlformats.org/drawingml/2006/table">
            <a:tbl>
              <a:tblPr firstRow="1" bandRow="1">
                <a:tableStyleId>{073A0DAA-6AF3-43AB-8588-CEC1D06C72B9}</a:tableStyleId>
              </a:tblPr>
              <a:tblGrid>
                <a:gridCol w="2901585">
                  <a:extLst>
                    <a:ext uri="{9D8B030D-6E8A-4147-A177-3AD203B41FA5}">
                      <a16:colId xmlns:a16="http://schemas.microsoft.com/office/drawing/2014/main" val="20000"/>
                    </a:ext>
                  </a:extLst>
                </a:gridCol>
                <a:gridCol w="1568424">
                  <a:extLst>
                    <a:ext uri="{9D8B030D-6E8A-4147-A177-3AD203B41FA5}">
                      <a16:colId xmlns:a16="http://schemas.microsoft.com/office/drawing/2014/main" val="20001"/>
                    </a:ext>
                  </a:extLst>
                </a:gridCol>
                <a:gridCol w="1568424">
                  <a:extLst>
                    <a:ext uri="{9D8B030D-6E8A-4147-A177-3AD203B41FA5}">
                      <a16:colId xmlns:a16="http://schemas.microsoft.com/office/drawing/2014/main" val="20002"/>
                    </a:ext>
                  </a:extLst>
                </a:gridCol>
                <a:gridCol w="1411582">
                  <a:extLst>
                    <a:ext uri="{9D8B030D-6E8A-4147-A177-3AD203B41FA5}">
                      <a16:colId xmlns:a16="http://schemas.microsoft.com/office/drawing/2014/main" val="20003"/>
                    </a:ext>
                  </a:extLst>
                </a:gridCol>
              </a:tblGrid>
              <a:tr h="563880">
                <a:tc>
                  <a:txBody>
                    <a:bodyPr/>
                    <a:lstStyle/>
                    <a:p>
                      <a:endParaRPr lang="en-US" dirty="0"/>
                    </a:p>
                  </a:txBody>
                  <a:tcPr/>
                </a:tc>
                <a:tc>
                  <a:txBody>
                    <a:bodyPr/>
                    <a:lstStyle/>
                    <a:p>
                      <a:pPr algn="r"/>
                      <a:r>
                        <a:rPr lang="en-US" dirty="0"/>
                        <a:t>Amount ($)</a:t>
                      </a:r>
                    </a:p>
                    <a:p>
                      <a:pPr algn="r"/>
                      <a:r>
                        <a:rPr lang="en-US" dirty="0"/>
                        <a:t>18-19</a:t>
                      </a:r>
                    </a:p>
                  </a:txBody>
                  <a:tcPr/>
                </a:tc>
                <a:tc>
                  <a:txBody>
                    <a:bodyPr/>
                    <a:lstStyle/>
                    <a:p>
                      <a:pPr algn="r"/>
                      <a:r>
                        <a:rPr lang="en-US" dirty="0"/>
                        <a:t>Amount ($)</a:t>
                      </a:r>
                    </a:p>
                    <a:p>
                      <a:pPr algn="r"/>
                      <a:r>
                        <a:rPr lang="en-US" dirty="0"/>
                        <a:t>17-18</a:t>
                      </a:r>
                    </a:p>
                  </a:txBody>
                  <a:tcPr/>
                </a:tc>
                <a:tc>
                  <a:txBody>
                    <a:bodyPr/>
                    <a:lstStyle/>
                    <a:p>
                      <a:pPr algn="r"/>
                      <a:endParaRPr lang="en-US" dirty="0"/>
                    </a:p>
                    <a:p>
                      <a:pPr algn="r"/>
                      <a:r>
                        <a:rPr lang="en-US" dirty="0"/>
                        <a:t>Difference</a:t>
                      </a:r>
                    </a:p>
                  </a:txBody>
                  <a:tcPr/>
                </a:tc>
                <a:extLst>
                  <a:ext uri="{0D108BD9-81ED-4DB2-BD59-A6C34878D82A}">
                    <a16:rowId xmlns:a16="http://schemas.microsoft.com/office/drawing/2014/main" val="10000"/>
                  </a:ext>
                </a:extLst>
              </a:tr>
              <a:tr h="354929">
                <a:tc>
                  <a:txBody>
                    <a:bodyPr/>
                    <a:lstStyle/>
                    <a:p>
                      <a:r>
                        <a:rPr lang="en-US" dirty="0"/>
                        <a:t>Supervision</a:t>
                      </a:r>
                      <a:r>
                        <a:rPr lang="en-US" baseline="0" dirty="0"/>
                        <a:t> Instruction</a:t>
                      </a:r>
                    </a:p>
                  </a:txBody>
                  <a:tcPr/>
                </a:tc>
                <a:tc>
                  <a:txBody>
                    <a:bodyPr/>
                    <a:lstStyle/>
                    <a:p>
                      <a:pPr algn="r"/>
                      <a:r>
                        <a:rPr lang="en-US" dirty="0"/>
                        <a:t>$      303,659</a:t>
                      </a:r>
                    </a:p>
                  </a:txBody>
                  <a:tcPr/>
                </a:tc>
                <a:tc>
                  <a:txBody>
                    <a:bodyPr/>
                    <a:lstStyle/>
                    <a:p>
                      <a:pPr algn="r"/>
                      <a:r>
                        <a:rPr lang="en-US" dirty="0"/>
                        <a:t>$      318,784</a:t>
                      </a:r>
                    </a:p>
                  </a:txBody>
                  <a:tcPr/>
                </a:tc>
                <a:tc>
                  <a:txBody>
                    <a:bodyPr/>
                    <a:lstStyle/>
                    <a:p>
                      <a:pPr algn="r" fontAlgn="b"/>
                      <a:r>
                        <a:rPr lang="en-US" sz="1800" u="none" strike="noStrike" dirty="0"/>
                        <a:t>($      15,125)        </a:t>
                      </a:r>
                      <a:endParaRPr lang="en-US" sz="1800" b="0" i="0" u="none" strike="noStrike" dirty="0">
                        <a:solidFill>
                          <a:srgbClr val="000000"/>
                        </a:solidFill>
                        <a:latin typeface="Calibri"/>
                      </a:endParaRPr>
                    </a:p>
                  </a:txBody>
                  <a:tcPr marL="0" marR="0" marT="0" marB="0" anchor="b"/>
                </a:tc>
                <a:extLst>
                  <a:ext uri="{0D108BD9-81ED-4DB2-BD59-A6C34878D82A}">
                    <a16:rowId xmlns:a16="http://schemas.microsoft.com/office/drawing/2014/main" val="10001"/>
                  </a:ext>
                </a:extLst>
              </a:tr>
              <a:tr h="354929">
                <a:tc>
                  <a:txBody>
                    <a:bodyPr/>
                    <a:lstStyle/>
                    <a:p>
                      <a:r>
                        <a:rPr lang="en-US" dirty="0"/>
                        <a:t>Learning Resources</a:t>
                      </a:r>
                    </a:p>
                  </a:txBody>
                  <a:tcPr/>
                </a:tc>
                <a:tc>
                  <a:txBody>
                    <a:bodyPr/>
                    <a:lstStyle/>
                    <a:p>
                      <a:pPr algn="r"/>
                      <a:r>
                        <a:rPr lang="en-US" dirty="0"/>
                        <a:t>$      360,608</a:t>
                      </a:r>
                    </a:p>
                  </a:txBody>
                  <a:tcPr/>
                </a:tc>
                <a:tc>
                  <a:txBody>
                    <a:bodyPr/>
                    <a:lstStyle/>
                    <a:p>
                      <a:pPr algn="r"/>
                      <a:r>
                        <a:rPr lang="en-US" dirty="0"/>
                        <a:t>$      315,026</a:t>
                      </a:r>
                    </a:p>
                  </a:txBody>
                  <a:tcPr/>
                </a:tc>
                <a:tc>
                  <a:txBody>
                    <a:bodyPr/>
                    <a:lstStyle/>
                    <a:p>
                      <a:pPr algn="r" fontAlgn="b"/>
                      <a:r>
                        <a:rPr lang="en-US" sz="1800" b="0" i="0" u="none" strike="noStrike" dirty="0">
                          <a:solidFill>
                            <a:schemeClr val="dk1"/>
                          </a:solidFill>
                          <a:latin typeface="+mn-lt"/>
                        </a:rPr>
                        <a:t>$       45,582</a:t>
                      </a:r>
                      <a:endParaRPr lang="en-US" sz="1800" b="0" i="0" u="none" strike="noStrike" dirty="0">
                        <a:solidFill>
                          <a:srgbClr val="000000"/>
                        </a:solidFill>
                        <a:latin typeface="Calibri"/>
                      </a:endParaRPr>
                    </a:p>
                  </a:txBody>
                  <a:tcPr marL="0" marR="0" marT="0" marB="0" anchor="b"/>
                </a:tc>
                <a:extLst>
                  <a:ext uri="{0D108BD9-81ED-4DB2-BD59-A6C34878D82A}">
                    <a16:rowId xmlns:a16="http://schemas.microsoft.com/office/drawing/2014/main" val="10002"/>
                  </a:ext>
                </a:extLst>
              </a:tr>
              <a:tr h="354929">
                <a:tc>
                  <a:txBody>
                    <a:bodyPr/>
                    <a:lstStyle/>
                    <a:p>
                      <a:r>
                        <a:rPr lang="en-US" dirty="0"/>
                        <a:t>Principal’s Office</a:t>
                      </a:r>
                    </a:p>
                  </a:txBody>
                  <a:tcPr/>
                </a:tc>
                <a:tc>
                  <a:txBody>
                    <a:bodyPr/>
                    <a:lstStyle/>
                    <a:p>
                      <a:pPr algn="r"/>
                      <a:r>
                        <a:rPr lang="en-US" dirty="0"/>
                        <a:t>$   1,643,550</a:t>
                      </a:r>
                    </a:p>
                  </a:txBody>
                  <a:tcPr/>
                </a:tc>
                <a:tc>
                  <a:txBody>
                    <a:bodyPr/>
                    <a:lstStyle/>
                    <a:p>
                      <a:pPr algn="r"/>
                      <a:r>
                        <a:rPr lang="en-US" dirty="0"/>
                        <a:t>$   1,484,602</a:t>
                      </a:r>
                    </a:p>
                  </a:txBody>
                  <a:tcPr/>
                </a:tc>
                <a:tc>
                  <a:txBody>
                    <a:bodyPr/>
                    <a:lstStyle/>
                    <a:p>
                      <a:pPr algn="r" fontAlgn="b"/>
                      <a:r>
                        <a:rPr lang="en-US" sz="1800" u="none" strike="noStrike" dirty="0"/>
                        <a:t>$     158,949</a:t>
                      </a:r>
                      <a:endParaRPr lang="en-US" sz="1800" b="0" i="0" u="none" strike="noStrike" dirty="0">
                        <a:solidFill>
                          <a:srgbClr val="000000"/>
                        </a:solidFill>
                        <a:latin typeface="Calibri"/>
                      </a:endParaRPr>
                    </a:p>
                  </a:txBody>
                  <a:tcPr marL="0" marR="0" marT="0" marB="0" anchor="b"/>
                </a:tc>
                <a:extLst>
                  <a:ext uri="{0D108BD9-81ED-4DB2-BD59-A6C34878D82A}">
                    <a16:rowId xmlns:a16="http://schemas.microsoft.com/office/drawing/2014/main" val="10003"/>
                  </a:ext>
                </a:extLst>
              </a:tr>
              <a:tr h="354929">
                <a:tc>
                  <a:txBody>
                    <a:bodyPr/>
                    <a:lstStyle/>
                    <a:p>
                      <a:r>
                        <a:rPr lang="en-US" dirty="0"/>
                        <a:t>Guidance &amp; Counseling</a:t>
                      </a:r>
                    </a:p>
                  </a:txBody>
                  <a:tcPr/>
                </a:tc>
                <a:tc>
                  <a:txBody>
                    <a:bodyPr/>
                    <a:lstStyle/>
                    <a:p>
                      <a:pPr algn="r"/>
                      <a:r>
                        <a:rPr lang="en-US" dirty="0"/>
                        <a:t>$      712,277</a:t>
                      </a:r>
                    </a:p>
                  </a:txBody>
                  <a:tcPr/>
                </a:tc>
                <a:tc>
                  <a:txBody>
                    <a:bodyPr/>
                    <a:lstStyle/>
                    <a:p>
                      <a:pPr algn="r"/>
                      <a:r>
                        <a:rPr lang="en-US" dirty="0"/>
                        <a:t>$      616,882</a:t>
                      </a:r>
                    </a:p>
                  </a:txBody>
                  <a:tcPr/>
                </a:tc>
                <a:tc>
                  <a:txBody>
                    <a:bodyPr/>
                    <a:lstStyle/>
                    <a:p>
                      <a:pPr algn="r" fontAlgn="b"/>
                      <a:r>
                        <a:rPr lang="en-US" sz="1800" u="none" strike="noStrike" dirty="0"/>
                        <a:t>$       95,395</a:t>
                      </a:r>
                      <a:endParaRPr lang="en-US" sz="1800" b="0" i="0" u="none" strike="noStrike" dirty="0">
                        <a:solidFill>
                          <a:srgbClr val="000000"/>
                        </a:solidFill>
                        <a:latin typeface="Calibri"/>
                      </a:endParaRPr>
                    </a:p>
                  </a:txBody>
                  <a:tcPr marL="0" marR="0" marT="0" marB="0" anchor="b"/>
                </a:tc>
                <a:extLst>
                  <a:ext uri="{0D108BD9-81ED-4DB2-BD59-A6C34878D82A}">
                    <a16:rowId xmlns:a16="http://schemas.microsoft.com/office/drawing/2014/main" val="10004"/>
                  </a:ext>
                </a:extLst>
              </a:tr>
              <a:tr h="354929">
                <a:tc>
                  <a:txBody>
                    <a:bodyPr/>
                    <a:lstStyle/>
                    <a:p>
                      <a:r>
                        <a:rPr lang="en-US" dirty="0"/>
                        <a:t>Pupil Safety &amp; Management</a:t>
                      </a:r>
                    </a:p>
                  </a:txBody>
                  <a:tcPr/>
                </a:tc>
                <a:tc>
                  <a:txBody>
                    <a:bodyPr/>
                    <a:lstStyle/>
                    <a:p>
                      <a:pPr algn="r"/>
                      <a:endParaRPr lang="en-US" dirty="0"/>
                    </a:p>
                    <a:p>
                      <a:pPr algn="r"/>
                      <a:r>
                        <a:rPr lang="en-US" dirty="0"/>
                        <a:t>$        32,495              </a:t>
                      </a:r>
                      <a:r>
                        <a:rPr lang="en-US" baseline="0" dirty="0"/>
                        <a:t> </a:t>
                      </a:r>
                      <a:endParaRPr lang="en-US" dirty="0"/>
                    </a:p>
                  </a:txBody>
                  <a:tcPr/>
                </a:tc>
                <a:tc>
                  <a:txBody>
                    <a:bodyPr/>
                    <a:lstStyle/>
                    <a:p>
                      <a:pPr algn="r"/>
                      <a:endParaRPr lang="en-US" dirty="0"/>
                    </a:p>
                    <a:p>
                      <a:pPr algn="r"/>
                      <a:r>
                        <a:rPr lang="en-US" dirty="0"/>
                        <a:t>$        36,853              </a:t>
                      </a:r>
                      <a:r>
                        <a:rPr lang="en-US" baseline="0" dirty="0"/>
                        <a:t> </a:t>
                      </a:r>
                      <a:endParaRPr lang="en-US" dirty="0"/>
                    </a:p>
                  </a:txBody>
                  <a:tcPr/>
                </a:tc>
                <a:tc>
                  <a:txBody>
                    <a:bodyPr/>
                    <a:lstStyle/>
                    <a:p>
                      <a:pPr algn="r" fontAlgn="b"/>
                      <a:r>
                        <a:rPr lang="en-US" sz="1800" u="none" strike="noStrike" dirty="0"/>
                        <a:t>$         4,358         </a:t>
                      </a:r>
                      <a:endParaRPr lang="en-US" sz="1800" b="0" i="0" u="none" strike="noStrike" dirty="0">
                        <a:solidFill>
                          <a:srgbClr val="000000"/>
                        </a:solidFill>
                        <a:latin typeface="Calibri"/>
                      </a:endParaRPr>
                    </a:p>
                  </a:txBody>
                  <a:tcPr marL="0" marR="0" marT="0" marB="0" anchor="b"/>
                </a:tc>
                <a:extLst>
                  <a:ext uri="{0D108BD9-81ED-4DB2-BD59-A6C34878D82A}">
                    <a16:rowId xmlns:a16="http://schemas.microsoft.com/office/drawing/2014/main" val="10005"/>
                  </a:ext>
                </a:extLst>
              </a:tr>
              <a:tr h="354929">
                <a:tc>
                  <a:txBody>
                    <a:bodyPr/>
                    <a:lstStyle/>
                    <a:p>
                      <a:r>
                        <a:rPr lang="en-US" dirty="0"/>
                        <a:t>Health Services</a:t>
                      </a:r>
                    </a:p>
                  </a:txBody>
                  <a:tcPr/>
                </a:tc>
                <a:tc>
                  <a:txBody>
                    <a:bodyPr/>
                    <a:lstStyle/>
                    <a:p>
                      <a:pPr algn="r"/>
                      <a:r>
                        <a:rPr lang="en-US" dirty="0"/>
                        <a:t>$      254,773</a:t>
                      </a:r>
                    </a:p>
                  </a:txBody>
                  <a:tcPr/>
                </a:tc>
                <a:tc>
                  <a:txBody>
                    <a:bodyPr/>
                    <a:lstStyle/>
                    <a:p>
                      <a:pPr algn="r"/>
                      <a:r>
                        <a:rPr lang="en-US" dirty="0"/>
                        <a:t>$      177,820</a:t>
                      </a:r>
                    </a:p>
                  </a:txBody>
                  <a:tcPr/>
                </a:tc>
                <a:tc>
                  <a:txBody>
                    <a:bodyPr/>
                    <a:lstStyle/>
                    <a:p>
                      <a:pPr algn="r" fontAlgn="b"/>
                      <a:r>
                        <a:rPr lang="en-US" sz="1800" u="none" strike="noStrike" dirty="0"/>
                        <a:t>$       76,953</a:t>
                      </a:r>
                      <a:endParaRPr lang="en-US" sz="1800" b="0" i="0" u="none" strike="noStrike" dirty="0">
                        <a:solidFill>
                          <a:srgbClr val="000000"/>
                        </a:solidFill>
                        <a:latin typeface="Calibri"/>
                      </a:endParaRPr>
                    </a:p>
                  </a:txBody>
                  <a:tcPr marL="0" marR="0" marT="0" marB="0" anchor="b"/>
                </a:tc>
                <a:extLst>
                  <a:ext uri="{0D108BD9-81ED-4DB2-BD59-A6C34878D82A}">
                    <a16:rowId xmlns:a16="http://schemas.microsoft.com/office/drawing/2014/main" val="10006"/>
                  </a:ext>
                </a:extLst>
              </a:tr>
              <a:tr h="354929">
                <a:tc>
                  <a:txBody>
                    <a:bodyPr/>
                    <a:lstStyle/>
                    <a:p>
                      <a:r>
                        <a:rPr lang="en-US" dirty="0">
                          <a:solidFill>
                            <a:schemeClr val="tx1"/>
                          </a:solidFill>
                        </a:rPr>
                        <a:t>Teaching</a:t>
                      </a:r>
                    </a:p>
                  </a:txBody>
                  <a:tcPr>
                    <a:solidFill>
                      <a:schemeClr val="accent1">
                        <a:lumMod val="75000"/>
                      </a:schemeClr>
                    </a:solidFill>
                  </a:tcPr>
                </a:tc>
                <a:tc>
                  <a:txBody>
                    <a:bodyPr/>
                    <a:lstStyle/>
                    <a:p>
                      <a:pPr algn="r"/>
                      <a:r>
                        <a:rPr lang="en-US" dirty="0">
                          <a:solidFill>
                            <a:schemeClr val="tx1"/>
                          </a:solidFill>
                        </a:rPr>
                        <a:t>$ 12,174,977</a:t>
                      </a:r>
                    </a:p>
                  </a:txBody>
                  <a:tcPr>
                    <a:solidFill>
                      <a:schemeClr val="accent1">
                        <a:lumMod val="75000"/>
                      </a:schemeClr>
                    </a:solidFill>
                  </a:tcPr>
                </a:tc>
                <a:tc>
                  <a:txBody>
                    <a:bodyPr/>
                    <a:lstStyle/>
                    <a:p>
                      <a:pPr algn="r"/>
                      <a:r>
                        <a:rPr lang="en-US" dirty="0">
                          <a:solidFill>
                            <a:schemeClr val="tx1"/>
                          </a:solidFill>
                        </a:rPr>
                        <a:t>$ 11,209,837</a:t>
                      </a:r>
                    </a:p>
                  </a:txBody>
                  <a:tcPr>
                    <a:solidFill>
                      <a:schemeClr val="accent1">
                        <a:lumMod val="75000"/>
                      </a:schemeClr>
                    </a:solidFill>
                  </a:tcPr>
                </a:tc>
                <a:tc>
                  <a:txBody>
                    <a:bodyPr/>
                    <a:lstStyle/>
                    <a:p>
                      <a:pPr algn="r" fontAlgn="b"/>
                      <a:r>
                        <a:rPr lang="en-US" sz="1800" u="none" strike="noStrike" dirty="0">
                          <a:solidFill>
                            <a:schemeClr val="tx1"/>
                          </a:solidFill>
                        </a:rPr>
                        <a:t>$     965,140</a:t>
                      </a:r>
                      <a:endParaRPr lang="en-US" sz="1800" b="0" i="0" u="none" strike="noStrike" dirty="0">
                        <a:solidFill>
                          <a:schemeClr val="tx1"/>
                        </a:solidFill>
                        <a:latin typeface="Calibri"/>
                      </a:endParaRPr>
                    </a:p>
                  </a:txBody>
                  <a:tcPr marL="0" marR="0" marT="0" marB="0" anchor="b">
                    <a:solidFill>
                      <a:schemeClr val="accent1">
                        <a:lumMod val="75000"/>
                      </a:schemeClr>
                    </a:solidFill>
                  </a:tcPr>
                </a:tc>
                <a:extLst>
                  <a:ext uri="{0D108BD9-81ED-4DB2-BD59-A6C34878D82A}">
                    <a16:rowId xmlns:a16="http://schemas.microsoft.com/office/drawing/2014/main" val="10007"/>
                  </a:ext>
                </a:extLst>
              </a:tr>
              <a:tr h="354929">
                <a:tc>
                  <a:txBody>
                    <a:bodyPr/>
                    <a:lstStyle/>
                    <a:p>
                      <a:r>
                        <a:rPr lang="en-US" dirty="0"/>
                        <a:t>Extra Curricular</a:t>
                      </a:r>
                    </a:p>
                  </a:txBody>
                  <a:tcPr/>
                </a:tc>
                <a:tc>
                  <a:txBody>
                    <a:bodyPr/>
                    <a:lstStyle/>
                    <a:p>
                      <a:pPr algn="r"/>
                      <a:r>
                        <a:rPr lang="en-US" dirty="0"/>
                        <a:t>$      599,396</a:t>
                      </a:r>
                    </a:p>
                  </a:txBody>
                  <a:tcPr/>
                </a:tc>
                <a:tc>
                  <a:txBody>
                    <a:bodyPr/>
                    <a:lstStyle/>
                    <a:p>
                      <a:pPr algn="r"/>
                      <a:r>
                        <a:rPr lang="en-US" dirty="0"/>
                        <a:t>$      531,212</a:t>
                      </a:r>
                    </a:p>
                  </a:txBody>
                  <a:tcPr/>
                </a:tc>
                <a:tc>
                  <a:txBody>
                    <a:bodyPr/>
                    <a:lstStyle/>
                    <a:p>
                      <a:pPr algn="r" fontAlgn="b"/>
                      <a:r>
                        <a:rPr lang="en-US" sz="1800" u="none" strike="noStrike" dirty="0"/>
                        <a:t>$       68,184</a:t>
                      </a:r>
                      <a:endParaRPr lang="en-US" sz="1800" b="0" i="0" u="none" strike="noStrike" dirty="0">
                        <a:solidFill>
                          <a:srgbClr val="000000"/>
                        </a:solidFill>
                        <a:latin typeface="Calibri"/>
                      </a:endParaRPr>
                    </a:p>
                  </a:txBody>
                  <a:tcPr marL="0" marR="0" marT="0" marB="0" anchor="b"/>
                </a:tc>
                <a:extLst>
                  <a:ext uri="{0D108BD9-81ED-4DB2-BD59-A6C34878D82A}">
                    <a16:rowId xmlns:a16="http://schemas.microsoft.com/office/drawing/2014/main" val="10008"/>
                  </a:ext>
                </a:extLst>
              </a:tr>
              <a:tr h="354929">
                <a:tc>
                  <a:txBody>
                    <a:bodyPr/>
                    <a:lstStyle/>
                    <a:p>
                      <a:r>
                        <a:rPr lang="en-US" dirty="0"/>
                        <a:t>Prof Dev/Inst Tech/</a:t>
                      </a:r>
                      <a:r>
                        <a:rPr lang="en-US" dirty="0" err="1"/>
                        <a:t>Curr</a:t>
                      </a:r>
                      <a:endParaRPr lang="en-US" dirty="0"/>
                    </a:p>
                  </a:txBody>
                  <a:tcPr/>
                </a:tc>
                <a:tc>
                  <a:txBody>
                    <a:bodyPr/>
                    <a:lstStyle/>
                    <a:p>
                      <a:pPr algn="r"/>
                      <a:r>
                        <a:rPr lang="en-US" dirty="0"/>
                        <a:t>$      561,556     </a:t>
                      </a:r>
                    </a:p>
                  </a:txBody>
                  <a:tcPr/>
                </a:tc>
                <a:tc>
                  <a:txBody>
                    <a:bodyPr/>
                    <a:lstStyle/>
                    <a:p>
                      <a:pPr algn="r"/>
                      <a:r>
                        <a:rPr lang="en-US" dirty="0"/>
                        <a:t>$      550,181     </a:t>
                      </a:r>
                    </a:p>
                  </a:txBody>
                  <a:tcPr/>
                </a:tc>
                <a:tc>
                  <a:txBody>
                    <a:bodyPr/>
                    <a:lstStyle/>
                    <a:p>
                      <a:pPr algn="r"/>
                      <a:r>
                        <a:rPr lang="en-US" dirty="0"/>
                        <a:t>$      11,375</a:t>
                      </a:r>
                    </a:p>
                  </a:txBody>
                  <a:tcPr/>
                </a:tc>
                <a:extLst>
                  <a:ext uri="{0D108BD9-81ED-4DB2-BD59-A6C34878D82A}">
                    <a16:rowId xmlns:a16="http://schemas.microsoft.com/office/drawing/2014/main" val="10009"/>
                  </a:ext>
                </a:extLst>
              </a:tr>
              <a:tr h="354929">
                <a:tc>
                  <a:txBody>
                    <a:bodyPr/>
                    <a:lstStyle/>
                    <a:p>
                      <a:r>
                        <a:rPr lang="en-US" dirty="0"/>
                        <a:t>Totals</a:t>
                      </a:r>
                    </a:p>
                  </a:txBody>
                  <a:tcPr/>
                </a:tc>
                <a:tc>
                  <a:txBody>
                    <a:bodyPr/>
                    <a:lstStyle/>
                    <a:p>
                      <a:pPr algn="r"/>
                      <a:r>
                        <a:rPr lang="en-US" dirty="0"/>
                        <a:t>$ 17,057,914</a:t>
                      </a:r>
                    </a:p>
                  </a:txBody>
                  <a:tcPr/>
                </a:tc>
                <a:tc>
                  <a:txBody>
                    <a:bodyPr/>
                    <a:lstStyle/>
                    <a:p>
                      <a:pPr algn="r"/>
                      <a:r>
                        <a:rPr lang="en-US" dirty="0"/>
                        <a:t>$ 15,241,198</a:t>
                      </a:r>
                    </a:p>
                  </a:txBody>
                  <a:tcPr/>
                </a:tc>
                <a:tc>
                  <a:txBody>
                    <a:bodyPr/>
                    <a:lstStyle/>
                    <a:p>
                      <a:pPr algn="r"/>
                      <a:r>
                        <a:rPr lang="en-US" dirty="0"/>
                        <a:t>$ 1,816,716</a:t>
                      </a:r>
                    </a:p>
                  </a:txBody>
                  <a:tcPr/>
                </a:tc>
                <a:extLst>
                  <a:ext uri="{0D108BD9-81ED-4DB2-BD59-A6C34878D82A}">
                    <a16:rowId xmlns:a16="http://schemas.microsoft.com/office/drawing/2014/main" val="10010"/>
                  </a:ext>
                </a:extLst>
              </a:tr>
            </a:tbl>
          </a:graphicData>
        </a:graphic>
      </p:graphicFrame>
      <p:sp>
        <p:nvSpPr>
          <p:cNvPr id="3" name="TextBox 2"/>
          <p:cNvSpPr txBox="1"/>
          <p:nvPr/>
        </p:nvSpPr>
        <p:spPr>
          <a:xfrm>
            <a:off x="762000" y="6477000"/>
            <a:ext cx="7239000" cy="246221"/>
          </a:xfrm>
          <a:prstGeom prst="rect">
            <a:avLst/>
          </a:prstGeom>
          <a:noFill/>
        </p:spPr>
        <p:txBody>
          <a:bodyPr wrap="square" rtlCol="0">
            <a:spAutoFit/>
          </a:bodyPr>
          <a:lstStyle/>
          <a:p>
            <a:r>
              <a:rPr lang="en-US" sz="1000" dirty="0"/>
              <a:t>Includes Basic Ed Only</a:t>
            </a:r>
          </a:p>
        </p:txBody>
      </p:sp>
      <p:sp>
        <p:nvSpPr>
          <p:cNvPr id="5" name="TextBox 4"/>
          <p:cNvSpPr txBox="1"/>
          <p:nvPr/>
        </p:nvSpPr>
        <p:spPr>
          <a:xfrm>
            <a:off x="8229600" y="4419600"/>
            <a:ext cx="685800" cy="784830"/>
          </a:xfrm>
          <a:prstGeom prst="rect">
            <a:avLst/>
          </a:prstGeom>
          <a:noFill/>
        </p:spPr>
        <p:txBody>
          <a:bodyPr wrap="square" rtlCol="0">
            <a:spAutoFit/>
          </a:bodyPr>
          <a:lstStyle/>
          <a:p>
            <a:r>
              <a:rPr lang="en-US" sz="900" dirty="0"/>
              <a:t>Teaching is 73.5% of Basic Ed (PY 71.3%)</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District Wide Support</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99539318"/>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
          <p:cNvSpPr txBox="1"/>
          <p:nvPr/>
        </p:nvSpPr>
        <p:spPr>
          <a:xfrm>
            <a:off x="3962400" y="6019800"/>
            <a:ext cx="4419600" cy="609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a:t>District Wide Support =  $5,159,462</a:t>
            </a:r>
          </a:p>
          <a:p>
            <a:r>
              <a:rPr lang="en-US" sz="1400" dirty="0"/>
              <a:t>13.9% of Total Expenditures for 2018-19 (15.4 Prior Year)</a:t>
            </a:r>
          </a:p>
        </p:txBody>
      </p:sp>
      <p:sp>
        <p:nvSpPr>
          <p:cNvPr id="3" name="Rectangle 2"/>
          <p:cNvSpPr/>
          <p:nvPr/>
        </p:nvSpPr>
        <p:spPr>
          <a:xfrm>
            <a:off x="294443" y="6053090"/>
            <a:ext cx="304800" cy="27150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95183" y="6515100"/>
            <a:ext cx="304060" cy="2286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6053090"/>
            <a:ext cx="914400" cy="323165"/>
          </a:xfrm>
          <a:prstGeom prst="rect">
            <a:avLst/>
          </a:prstGeom>
          <a:noFill/>
        </p:spPr>
        <p:txBody>
          <a:bodyPr wrap="square" rtlCol="0">
            <a:spAutoFit/>
          </a:bodyPr>
          <a:lstStyle/>
          <a:p>
            <a:r>
              <a:rPr lang="en-US" sz="1500" dirty="0"/>
              <a:t>2017-18</a:t>
            </a:r>
          </a:p>
        </p:txBody>
      </p:sp>
      <p:sp>
        <p:nvSpPr>
          <p:cNvPr id="11" name="TextBox 10"/>
          <p:cNvSpPr txBox="1"/>
          <p:nvPr/>
        </p:nvSpPr>
        <p:spPr>
          <a:xfrm>
            <a:off x="842639" y="6467817"/>
            <a:ext cx="914400" cy="323165"/>
          </a:xfrm>
          <a:prstGeom prst="rect">
            <a:avLst/>
          </a:prstGeom>
          <a:noFill/>
        </p:spPr>
        <p:txBody>
          <a:bodyPr wrap="square" rtlCol="0">
            <a:spAutoFit/>
          </a:bodyPr>
          <a:lstStyle/>
          <a:p>
            <a:r>
              <a:rPr lang="en-US" sz="1500" dirty="0"/>
              <a:t>2018-19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Transportation &amp; Food Service </a:t>
            </a:r>
          </a:p>
        </p:txBody>
      </p:sp>
      <p:sp>
        <p:nvSpPr>
          <p:cNvPr id="10" name="Content Placeholder 9"/>
          <p:cNvSpPr>
            <a:spLocks noGrp="1"/>
          </p:cNvSpPr>
          <p:nvPr>
            <p:ph sz="quarter" idx="2"/>
          </p:nvPr>
        </p:nvSpPr>
        <p:spPr>
          <a:xfrm>
            <a:off x="457200" y="2514600"/>
            <a:ext cx="4040188" cy="3886200"/>
          </a:xfrm>
        </p:spPr>
        <p:txBody>
          <a:bodyPr>
            <a:normAutofit fontScale="77500" lnSpcReduction="20000"/>
          </a:bodyPr>
          <a:lstStyle/>
          <a:p>
            <a:pPr>
              <a:buClr>
                <a:schemeClr val="tx2"/>
              </a:buClr>
              <a:buFont typeface="Wingdings" pitchFamily="2" charset="2"/>
              <a:buChar char="q"/>
            </a:pPr>
            <a:r>
              <a:rPr lang="en-US" sz="1800" dirty="0"/>
              <a:t>Total Students transported = </a:t>
            </a:r>
            <a:r>
              <a:rPr lang="en-US" sz="1800" dirty="0" err="1"/>
              <a:t>Approx</a:t>
            </a:r>
            <a:r>
              <a:rPr lang="en-US" sz="1800" dirty="0"/>
              <a:t> 5,000 Basic average per day and 320 Special Ed/Homeless per day average</a:t>
            </a:r>
            <a:r>
              <a:rPr lang="en-US" sz="1400" i="1" dirty="0"/>
              <a:t>(Based on the count week totals)</a:t>
            </a:r>
          </a:p>
          <a:p>
            <a:pPr>
              <a:buClr>
                <a:schemeClr val="tx2"/>
              </a:buClr>
              <a:buFont typeface="Wingdings" pitchFamily="2" charset="2"/>
              <a:buChar char="q"/>
            </a:pPr>
            <a:r>
              <a:rPr lang="en-US" sz="1800" dirty="0"/>
              <a:t>Total Expenditures   =  $5,312,236</a:t>
            </a:r>
          </a:p>
          <a:p>
            <a:pPr>
              <a:buClr>
                <a:schemeClr val="tx2"/>
              </a:buClr>
              <a:buFont typeface="Wingdings" pitchFamily="2" charset="2"/>
              <a:buChar char="q"/>
            </a:pPr>
            <a:r>
              <a:rPr lang="en-US" sz="1800" dirty="0"/>
              <a:t>Total Revenues        =  $5,429,308</a:t>
            </a:r>
          </a:p>
          <a:p>
            <a:pPr>
              <a:buClr>
                <a:schemeClr val="tx2"/>
              </a:buClr>
              <a:buFont typeface="Wingdings" pitchFamily="2" charset="2"/>
              <a:buChar char="q"/>
            </a:pPr>
            <a:r>
              <a:rPr lang="en-US" sz="1800" dirty="0"/>
              <a:t>Total Unfunded = $64,561 (dramatic decrease from 17-18) due to additional funding noted below.  Budgeted unfunded was $480,000.</a:t>
            </a:r>
          </a:p>
          <a:p>
            <a:pPr>
              <a:buClr>
                <a:schemeClr val="tx2"/>
              </a:buClr>
              <a:buFont typeface="Wingdings" pitchFamily="2" charset="2"/>
              <a:buChar char="q"/>
            </a:pPr>
            <a:r>
              <a:rPr lang="en-US" sz="1800" dirty="0"/>
              <a:t>District received additional $574,000 in transportation allocation (additional funds, from 17-18) which paid for the utilities and the admin fees that are usually split between the 4 districts and average approximately $155,000 per year.  Also used these funds to provide $150,000 transferred to Capital Projects for replacement of the tanks.</a:t>
            </a:r>
          </a:p>
          <a:p>
            <a:pPr>
              <a:buClr>
                <a:schemeClr val="tx2"/>
              </a:buClr>
              <a:buFont typeface="Wingdings" pitchFamily="2" charset="2"/>
              <a:buChar char="q"/>
            </a:pPr>
            <a:r>
              <a:rPr lang="en-US" sz="1800" dirty="0"/>
              <a:t>Woodland’s portion of unfunded for 18-19 is $21918, which represents 33.63% ownership of the Co-Op (.32% increase from 17-18)</a:t>
            </a:r>
          </a:p>
          <a:p>
            <a:pPr>
              <a:buClr>
                <a:schemeClr val="tx2"/>
              </a:buClr>
              <a:buFont typeface="Wingdings" pitchFamily="2" charset="2"/>
              <a:buChar char="q"/>
            </a:pPr>
            <a:endParaRPr lang="en-US" sz="1800" dirty="0"/>
          </a:p>
          <a:p>
            <a:pPr>
              <a:buClr>
                <a:schemeClr val="tx2"/>
              </a:buClr>
              <a:buFont typeface="Wingdings" pitchFamily="2" charset="2"/>
              <a:buChar char="q"/>
            </a:pPr>
            <a:endParaRPr lang="en-US" sz="1800" dirty="0"/>
          </a:p>
        </p:txBody>
      </p:sp>
      <p:sp>
        <p:nvSpPr>
          <p:cNvPr id="8" name="Content Placeholder 7"/>
          <p:cNvSpPr>
            <a:spLocks noGrp="1"/>
          </p:cNvSpPr>
          <p:nvPr>
            <p:ph sz="quarter" idx="4"/>
          </p:nvPr>
        </p:nvSpPr>
        <p:spPr>
          <a:xfrm>
            <a:off x="4645025" y="2514601"/>
            <a:ext cx="4041775" cy="4190999"/>
          </a:xfrm>
        </p:spPr>
        <p:txBody>
          <a:bodyPr>
            <a:normAutofit fontScale="77500" lnSpcReduction="20000"/>
          </a:bodyPr>
          <a:lstStyle/>
          <a:p>
            <a:pPr>
              <a:buClr>
                <a:schemeClr val="tx2"/>
              </a:buClr>
              <a:buFont typeface="Wingdings" pitchFamily="2" charset="2"/>
              <a:buChar char="q"/>
            </a:pPr>
            <a:r>
              <a:rPr lang="en-US" sz="1800" dirty="0"/>
              <a:t>Total Meals Served = 68,055 Breakfasts (average of 378 per day and 6.25% increase from 17-18) and 207,923 Lunches (average of 1,155 per day and increase of 11.4% from 17-18), as well as over 27,000 a la carte items</a:t>
            </a:r>
          </a:p>
          <a:p>
            <a:pPr>
              <a:buClr>
                <a:schemeClr val="tx2"/>
              </a:buClr>
              <a:buFont typeface="Wingdings" pitchFamily="2" charset="2"/>
              <a:buChar char="q"/>
            </a:pPr>
            <a:r>
              <a:rPr lang="en-US" sz="1800" dirty="0"/>
              <a:t>Summer Meals = program run from 6/17 through 8/16, serving a total of 2,089 breakfasts and 3,404 lunches.  Also prepared approximately 25 breakfast/lunch/snack bags per day for 2 groups of homeless students.</a:t>
            </a:r>
          </a:p>
          <a:p>
            <a:pPr>
              <a:buClr>
                <a:schemeClr val="tx2"/>
              </a:buClr>
              <a:buFont typeface="Wingdings" pitchFamily="2" charset="2"/>
              <a:buChar char="q"/>
            </a:pPr>
            <a:r>
              <a:rPr lang="en-US" sz="1800" dirty="0"/>
              <a:t>Total Expenses  = $1,120,690</a:t>
            </a:r>
          </a:p>
          <a:p>
            <a:pPr>
              <a:buClr>
                <a:schemeClr val="tx2"/>
              </a:buClr>
              <a:buFont typeface="Wingdings" pitchFamily="2" charset="2"/>
              <a:buChar char="q"/>
            </a:pPr>
            <a:r>
              <a:rPr lang="en-US" sz="1800" dirty="0"/>
              <a:t>Total Revenues = $928,531</a:t>
            </a:r>
          </a:p>
          <a:p>
            <a:pPr>
              <a:buClr>
                <a:schemeClr val="tx2"/>
              </a:buClr>
              <a:buFont typeface="Wingdings" pitchFamily="2" charset="2"/>
              <a:buChar char="q"/>
            </a:pPr>
            <a:r>
              <a:rPr lang="en-US" sz="1800" dirty="0"/>
              <a:t>Sodexo Guarantee ($150,000) and the actual for this year was ($192,000).  There are about $90,000 of salary/benefit/supply costs that are outside the contract, which would result in a loss of approximately ($102,000), per the contract, which is within the guarantee.</a:t>
            </a:r>
          </a:p>
          <a:p>
            <a:pPr>
              <a:buNone/>
            </a:pPr>
            <a:endParaRPr lang="en-US" sz="1800" dirty="0"/>
          </a:p>
        </p:txBody>
      </p:sp>
      <p:sp>
        <p:nvSpPr>
          <p:cNvPr id="5" name="Text Placeholder 4"/>
          <p:cNvSpPr>
            <a:spLocks noGrp="1"/>
          </p:cNvSpPr>
          <p:nvPr>
            <p:ph type="body" sz="quarter"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a:solidFill>
                  <a:schemeClr val="bg1"/>
                </a:solidFill>
              </a:rPr>
              <a:t>Transportation</a:t>
            </a:r>
            <a:r>
              <a:rPr lang="en-US" dirty="0"/>
              <a:t>	</a:t>
            </a:r>
          </a:p>
        </p:txBody>
      </p:sp>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a:solidFill>
                  <a:schemeClr val="bg1"/>
                </a:solidFill>
              </a:rPr>
              <a:t>Food Service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bg/>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8" grpId="0" build="p"/>
      <p:bldP spid="5" grpId="0" build="p" animBg="1"/>
      <p:bldP spid="7"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and After School Care</a:t>
            </a:r>
          </a:p>
        </p:txBody>
      </p:sp>
      <p:sp>
        <p:nvSpPr>
          <p:cNvPr id="7" name="Content Placeholder 6"/>
          <p:cNvSpPr>
            <a:spLocks noGrp="1"/>
          </p:cNvSpPr>
          <p:nvPr>
            <p:ph sz="quarter" idx="1"/>
          </p:nvPr>
        </p:nvSpPr>
        <p:spPr>
          <a:xfrm>
            <a:off x="685800" y="1676400"/>
            <a:ext cx="8077200" cy="4648200"/>
          </a:xfrm>
        </p:spPr>
        <p:txBody>
          <a:bodyPr>
            <a:normAutofit fontScale="77500" lnSpcReduction="20000"/>
          </a:bodyPr>
          <a:lstStyle/>
          <a:p>
            <a:r>
              <a:rPr lang="en-US" dirty="0"/>
              <a:t>The WCC and YCC programs add opportunities for parents and students in a small community without many daycare options for families</a:t>
            </a:r>
          </a:p>
          <a:p>
            <a:r>
              <a:rPr lang="en-US" dirty="0"/>
              <a:t>Programs served about 130 families throughout the year and also provided summer care</a:t>
            </a:r>
          </a:p>
          <a:p>
            <a:r>
              <a:rPr lang="en-US" dirty="0"/>
              <a:t>WCC program is licensed by the state and able to provide options for low income families</a:t>
            </a:r>
          </a:p>
          <a:p>
            <a:r>
              <a:rPr lang="en-US" dirty="0"/>
              <a:t>Daycare programs ran at a loss of $40,000.  Last year they had a gain of almost $19,000.  Security for the WPS program was upgraded this year which cost approximately $16,000, which is part of the reason for the loss this year.</a:t>
            </a:r>
          </a:p>
          <a:p>
            <a:r>
              <a:rPr lang="en-US" dirty="0"/>
              <a:t>Net of the security upgrade, WCC realized a loss of ($12,000) and YCC a loss of ($12,400).  The WPS program had increased numbers this year which required additional staff and additional benefits.</a:t>
            </a:r>
          </a:p>
          <a:p>
            <a:pPr>
              <a:buNone/>
            </a:pPr>
            <a:endParaRPr lang="en-US" dirty="0"/>
          </a:p>
          <a:p>
            <a:endParaRPr lang="en-US" dirty="0"/>
          </a:p>
          <a:p>
            <a:endParaRPr lang="en-US" dirty="0"/>
          </a:p>
          <a:p>
            <a:endParaRPr lang="en-US" dirty="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0" y="2895600"/>
            <a:ext cx="5410200" cy="2133600"/>
          </a:xfrm>
        </p:spPr>
        <p:txBody>
          <a:bodyPr>
            <a:normAutofit/>
          </a:bodyPr>
          <a:lstStyle/>
          <a:p>
            <a:r>
              <a:rPr lang="en-US" dirty="0"/>
              <a:t>Capital Projects  </a:t>
            </a:r>
          </a:p>
          <a:p>
            <a:r>
              <a:rPr lang="en-US" dirty="0"/>
              <a:t>Debt Service</a:t>
            </a:r>
          </a:p>
          <a:p>
            <a:r>
              <a:rPr lang="en-US" dirty="0"/>
              <a:t>ASB	 </a:t>
            </a:r>
          </a:p>
          <a:p>
            <a:r>
              <a:rPr lang="en-US" dirty="0"/>
              <a:t>Transportation vehicle</a:t>
            </a:r>
          </a:p>
        </p:txBody>
      </p:sp>
      <p:sp>
        <p:nvSpPr>
          <p:cNvPr id="2" name="Title 1"/>
          <p:cNvSpPr>
            <a:spLocks noGrp="1"/>
          </p:cNvSpPr>
          <p:nvPr>
            <p:ph type="title"/>
          </p:nvPr>
        </p:nvSpPr>
        <p:spPr>
          <a:xfrm>
            <a:off x="1371600" y="1219200"/>
            <a:ext cx="6858000" cy="1362075"/>
          </a:xfrm>
        </p:spPr>
        <p:txBody>
          <a:bodyPr/>
          <a:lstStyle/>
          <a:p>
            <a:r>
              <a:rPr lang="en-US" dirty="0">
                <a:effectLst>
                  <a:reflection blurRad="6350" stA="55000" endA="300" endPos="45500" dir="5400000" sy="-100000" algn="bl" rotWithShape="0"/>
                </a:effectLst>
              </a:rPr>
              <a:t>Other Funds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Capital </a:t>
            </a:r>
            <a:r>
              <a:rPr lang="en-US" b="1" dirty="0">
                <a:ln w="18415" cmpd="sng">
                  <a:solidFill>
                    <a:srgbClr val="FFFFFF"/>
                  </a:solidFill>
                  <a:prstDash val="solid"/>
                </a:ln>
                <a:solidFill>
                  <a:srgbClr val="FFFFFF"/>
                </a:solidFill>
                <a:effectLst>
                  <a:reflection blurRad="6350" stA="60000" endA="900" endPos="58000" dir="5400000" sy="-100000" algn="bl" rotWithShape="0"/>
                </a:effectLst>
                <a:latin typeface="Century Gothic" pitchFamily="34" charset="0"/>
              </a:rPr>
              <a:t>Projects</a:t>
            </a:r>
            <a:r>
              <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 Fund</a:t>
            </a: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normAutofit/>
          </a:bodyPr>
          <a:lstStyle/>
          <a:p>
            <a:pPr>
              <a:buClr>
                <a:schemeClr val="bg2">
                  <a:lumMod val="20000"/>
                  <a:lumOff val="80000"/>
                </a:schemeClr>
              </a:buClr>
            </a:pPr>
            <a:r>
              <a:rPr lang="en-US" sz="2400" dirty="0"/>
              <a:t>Beginning Fund Balance	$   144,442</a:t>
            </a:r>
          </a:p>
          <a:p>
            <a:pPr>
              <a:buClr>
                <a:schemeClr val="bg2">
                  <a:lumMod val="20000"/>
                  <a:lumOff val="80000"/>
                </a:schemeClr>
              </a:buClr>
              <a:buNone/>
            </a:pPr>
            <a:endParaRPr lang="en-US" sz="2400" dirty="0"/>
          </a:p>
          <a:p>
            <a:pPr>
              <a:buClr>
                <a:schemeClr val="bg2">
                  <a:lumMod val="20000"/>
                  <a:lumOff val="80000"/>
                </a:schemeClr>
              </a:buClr>
            </a:pPr>
            <a:r>
              <a:rPr lang="en-US" sz="2400" dirty="0"/>
              <a:t>Revenues/Other Fin </a:t>
            </a:r>
            <a:r>
              <a:rPr lang="en-US" sz="2400" dirty="0" err="1"/>
              <a:t>Srce</a:t>
            </a:r>
            <a:r>
              <a:rPr lang="en-US" sz="2400" dirty="0"/>
              <a:t>	$   497,773</a:t>
            </a:r>
          </a:p>
          <a:p>
            <a:pPr>
              <a:buClr>
                <a:schemeClr val="bg2">
                  <a:lumMod val="20000"/>
                  <a:lumOff val="80000"/>
                </a:schemeClr>
              </a:buClr>
            </a:pPr>
            <a:r>
              <a:rPr lang="en-US" sz="2400" dirty="0"/>
              <a:t>	</a:t>
            </a:r>
          </a:p>
          <a:p>
            <a:pPr>
              <a:buClr>
                <a:schemeClr val="bg2">
                  <a:lumMod val="20000"/>
                  <a:lumOff val="80000"/>
                </a:schemeClr>
              </a:buClr>
            </a:pPr>
            <a:r>
              <a:rPr lang="en-US" sz="2400" dirty="0"/>
              <a:t>Expend/Other Fin Uses	$   </a:t>
            </a:r>
            <a:r>
              <a:rPr lang="en-US" sz="2400" u="sng" dirty="0"/>
              <a:t>324,511</a:t>
            </a:r>
          </a:p>
          <a:p>
            <a:pPr>
              <a:buClr>
                <a:schemeClr val="bg2">
                  <a:lumMod val="20000"/>
                  <a:lumOff val="80000"/>
                </a:schemeClr>
              </a:buClr>
              <a:buNone/>
            </a:pPr>
            <a:endParaRPr lang="en-US" sz="2400" dirty="0"/>
          </a:p>
          <a:p>
            <a:pPr>
              <a:buClr>
                <a:schemeClr val="bg2">
                  <a:lumMod val="20000"/>
                  <a:lumOff val="80000"/>
                </a:schemeClr>
              </a:buClr>
            </a:pPr>
            <a:r>
              <a:rPr lang="en-US" sz="2400" dirty="0"/>
              <a:t>Ending Fund Balance	$   317,704</a:t>
            </a:r>
          </a:p>
        </p:txBody>
      </p:sp>
      <p:sp>
        <p:nvSpPr>
          <p:cNvPr id="2" name="TextBox 1"/>
          <p:cNvSpPr txBox="1"/>
          <p:nvPr/>
        </p:nvSpPr>
        <p:spPr>
          <a:xfrm>
            <a:off x="838200" y="5257800"/>
            <a:ext cx="6629400" cy="1323439"/>
          </a:xfrm>
          <a:prstGeom prst="rect">
            <a:avLst/>
          </a:prstGeom>
          <a:noFill/>
        </p:spPr>
        <p:txBody>
          <a:bodyPr wrap="square" rtlCol="0">
            <a:spAutoFit/>
          </a:bodyPr>
          <a:lstStyle/>
          <a:p>
            <a:r>
              <a:rPr lang="en-US" sz="1600" dirty="0"/>
              <a:t>Expenditures included refurbishing portables so they can be used for classrooms, security upgrades, 1:1 Chromebooks for WHS, Elementary reconfiguration projects and KWRL projects. Total Fund Balance is made up of $75,871 in Impact Fees and $49,698 Designated for Future Capital Projects and $193,135 for KWRL projects.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nvSpPr>
        <p:spPr bwMode="auto">
          <a:xfrm>
            <a:off x="609600" y="0"/>
            <a:ext cx="79248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spc="0" normalizeH="0" baseline="0" noProof="0" dirty="0">
                <a:ln>
                  <a:noFill/>
                </a:ln>
                <a:solidFill>
                  <a:schemeClr val="tx1"/>
                </a:solidFill>
                <a:effectLst>
                  <a:reflection blurRad="6350" stA="55000" endA="300" endPos="45500" dir="5400000" sy="-100000" algn="bl" rotWithShape="0"/>
                </a:effectLst>
                <a:uLnTx/>
                <a:uFillTx/>
                <a:latin typeface="Century Gothic" pitchFamily="34" charset="0"/>
                <a:ea typeface="+mj-ea"/>
                <a:cs typeface="+mj-cs"/>
              </a:rPr>
              <a:t>Debt Service Fund</a:t>
            </a:r>
          </a:p>
        </p:txBody>
      </p:sp>
      <p:sp>
        <p:nvSpPr>
          <p:cNvPr id="12" name="Rectangle 11"/>
          <p:cNvSpPr/>
          <p:nvPr/>
        </p:nvSpPr>
        <p:spPr>
          <a:xfrm>
            <a:off x="304800" y="1524000"/>
            <a:ext cx="8534400" cy="646331"/>
          </a:xfrm>
          <a:prstGeom prst="rect">
            <a:avLst/>
          </a:prstGeom>
        </p:spPr>
        <p:txBody>
          <a:bodyPr wrap="square">
            <a:spAutoFit/>
          </a:bodyPr>
          <a:lstStyle/>
          <a:p>
            <a:r>
              <a:rPr lang="en-US" dirty="0"/>
              <a:t>This fund is used to collect tax revenue and pay the principal and interest on bonds. Payments are made twice a year, December and June.</a:t>
            </a:r>
          </a:p>
        </p:txBody>
      </p:sp>
      <p:sp>
        <p:nvSpPr>
          <p:cNvPr id="16" name="TextBox 15"/>
          <p:cNvSpPr txBox="1"/>
          <p:nvPr/>
        </p:nvSpPr>
        <p:spPr>
          <a:xfrm>
            <a:off x="152400" y="6096000"/>
            <a:ext cx="8534400" cy="369332"/>
          </a:xfrm>
          <a:prstGeom prst="rect">
            <a:avLst/>
          </a:prstGeom>
          <a:noFill/>
        </p:spPr>
        <p:txBody>
          <a:bodyPr wrap="square" rtlCol="0">
            <a:spAutoFit/>
          </a:bodyPr>
          <a:lstStyle/>
          <a:p>
            <a:r>
              <a:rPr lang="en-US" dirty="0"/>
              <a:t>Amount available for principal/interest at August 31, 2019 = $1,310,406</a:t>
            </a:r>
          </a:p>
        </p:txBody>
      </p:sp>
      <p:graphicFrame>
        <p:nvGraphicFramePr>
          <p:cNvPr id="3" name="Content Placeholder 2"/>
          <p:cNvGraphicFramePr>
            <a:graphicFrameLocks noGrp="1"/>
          </p:cNvGraphicFramePr>
          <p:nvPr>
            <p:ph sz="quarter" idx="1"/>
            <p:extLst>
              <p:ext uri="{D42A27DB-BD31-4B8C-83A1-F6EECF244321}">
                <p14:modId xmlns:p14="http://schemas.microsoft.com/office/powerpoint/2010/main" val="3869617828"/>
              </p:ext>
            </p:extLst>
          </p:nvPr>
        </p:nvGraphicFramePr>
        <p:xfrm>
          <a:off x="419100" y="2286000"/>
          <a:ext cx="8305800" cy="3215108"/>
        </p:xfrm>
        <a:graphic>
          <a:graphicData uri="http://schemas.openxmlformats.org/drawingml/2006/table">
            <a:tbl>
              <a:tblPr firstRow="1" bandRow="1">
                <a:tableStyleId>{5C22544A-7EE6-4342-B048-85BDC9FD1C3A}</a:tableStyleId>
              </a:tblPr>
              <a:tblGrid>
                <a:gridCol w="1661160">
                  <a:extLst>
                    <a:ext uri="{9D8B030D-6E8A-4147-A177-3AD203B41FA5}">
                      <a16:colId xmlns:a16="http://schemas.microsoft.com/office/drawing/2014/main" val="20000"/>
                    </a:ext>
                  </a:extLst>
                </a:gridCol>
                <a:gridCol w="1661160">
                  <a:extLst>
                    <a:ext uri="{9D8B030D-6E8A-4147-A177-3AD203B41FA5}">
                      <a16:colId xmlns:a16="http://schemas.microsoft.com/office/drawing/2014/main" val="20001"/>
                    </a:ext>
                  </a:extLst>
                </a:gridCol>
                <a:gridCol w="1661160">
                  <a:extLst>
                    <a:ext uri="{9D8B030D-6E8A-4147-A177-3AD203B41FA5}">
                      <a16:colId xmlns:a16="http://schemas.microsoft.com/office/drawing/2014/main" val="20002"/>
                    </a:ext>
                  </a:extLst>
                </a:gridCol>
                <a:gridCol w="1661160">
                  <a:extLst>
                    <a:ext uri="{9D8B030D-6E8A-4147-A177-3AD203B41FA5}">
                      <a16:colId xmlns:a16="http://schemas.microsoft.com/office/drawing/2014/main" val="20003"/>
                    </a:ext>
                  </a:extLst>
                </a:gridCol>
                <a:gridCol w="1661160">
                  <a:extLst>
                    <a:ext uri="{9D8B030D-6E8A-4147-A177-3AD203B41FA5}">
                      <a16:colId xmlns:a16="http://schemas.microsoft.com/office/drawing/2014/main" val="20004"/>
                    </a:ext>
                  </a:extLst>
                </a:gridCol>
              </a:tblGrid>
              <a:tr h="882644">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Debt</a:t>
                      </a:r>
                      <a:r>
                        <a:rPr lang="en-US" baseline="0" dirty="0">
                          <a:solidFill>
                            <a:schemeClr val="bg1"/>
                          </a:solidFill>
                        </a:rPr>
                        <a:t> Balance 9/1/18</a:t>
                      </a:r>
                      <a:endParaRPr lang="en-US" dirty="0">
                        <a:solidFill>
                          <a:schemeClr val="bg1"/>
                        </a:solidFill>
                      </a:endParaRPr>
                    </a:p>
                    <a:p>
                      <a:endParaRPr lang="en-US" dirty="0"/>
                    </a:p>
                  </a:txBody>
                  <a:tcPr/>
                </a:tc>
                <a:tc>
                  <a:txBody>
                    <a:bodyPr/>
                    <a:lstStyle/>
                    <a:p>
                      <a:r>
                        <a:rPr lang="en-US" dirty="0">
                          <a:solidFill>
                            <a:schemeClr val="bg1"/>
                          </a:solidFill>
                        </a:rPr>
                        <a:t>Debt Issued/</a:t>
                      </a:r>
                    </a:p>
                    <a:p>
                      <a:r>
                        <a:rPr lang="en-US" dirty="0">
                          <a:solidFill>
                            <a:schemeClr val="bg1"/>
                          </a:solidFill>
                        </a:rPr>
                        <a:t>Increased</a:t>
                      </a:r>
                    </a:p>
                  </a:txBody>
                  <a:tcPr/>
                </a:tc>
                <a:tc>
                  <a:txBody>
                    <a:bodyPr/>
                    <a:lstStyle/>
                    <a:p>
                      <a:r>
                        <a:rPr lang="en-US" dirty="0">
                          <a:solidFill>
                            <a:schemeClr val="bg1"/>
                          </a:solidFill>
                        </a:rPr>
                        <a:t>Debt Redeemed/</a:t>
                      </a:r>
                    </a:p>
                    <a:p>
                      <a:r>
                        <a:rPr lang="en-US" dirty="0">
                          <a:solidFill>
                            <a:schemeClr val="bg1"/>
                          </a:solidFill>
                        </a:rPr>
                        <a:t>Decreased</a:t>
                      </a:r>
                    </a:p>
                  </a:txBody>
                  <a:tcPr/>
                </a:tc>
                <a:tc>
                  <a:txBody>
                    <a:bodyPr/>
                    <a:lstStyle/>
                    <a:p>
                      <a:r>
                        <a:rPr lang="en-US" dirty="0">
                          <a:solidFill>
                            <a:schemeClr val="bg1"/>
                          </a:solidFill>
                        </a:rPr>
                        <a:t>Debt Balance 8/31/19</a:t>
                      </a:r>
                    </a:p>
                  </a:txBody>
                  <a:tcPr/>
                </a:tc>
                <a:extLst>
                  <a:ext uri="{0D108BD9-81ED-4DB2-BD59-A6C34878D82A}">
                    <a16:rowId xmlns:a16="http://schemas.microsoft.com/office/drawing/2014/main" val="10000"/>
                  </a:ext>
                </a:extLst>
              </a:tr>
              <a:tr h="421438">
                <a:tc>
                  <a:txBody>
                    <a:bodyPr/>
                    <a:lstStyle/>
                    <a:p>
                      <a:r>
                        <a:rPr lang="en-US" dirty="0"/>
                        <a:t>Voted Debt</a:t>
                      </a:r>
                    </a:p>
                  </a:txBody>
                  <a:tcPr/>
                </a:tc>
                <a:tc>
                  <a:txBody>
                    <a:bodyPr/>
                    <a:lstStyle/>
                    <a:p>
                      <a:r>
                        <a:rPr lang="en-US" dirty="0"/>
                        <a:t>$51,215,000</a:t>
                      </a:r>
                    </a:p>
                  </a:txBody>
                  <a:tcPr/>
                </a:tc>
                <a:tc>
                  <a:txBody>
                    <a:bodyPr/>
                    <a:lstStyle/>
                    <a:p>
                      <a:r>
                        <a:rPr lang="en-US" dirty="0"/>
                        <a:t>$             0</a:t>
                      </a:r>
                    </a:p>
                  </a:txBody>
                  <a:tcPr/>
                </a:tc>
                <a:tc>
                  <a:txBody>
                    <a:bodyPr/>
                    <a:lstStyle/>
                    <a:p>
                      <a:r>
                        <a:rPr lang="en-US" dirty="0"/>
                        <a:t>$   1,050,000</a:t>
                      </a:r>
                    </a:p>
                  </a:txBody>
                  <a:tcPr/>
                </a:tc>
                <a:tc>
                  <a:txBody>
                    <a:bodyPr/>
                    <a:lstStyle/>
                    <a:p>
                      <a:r>
                        <a:rPr lang="en-US" dirty="0"/>
                        <a:t>$50,165,000</a:t>
                      </a:r>
                    </a:p>
                  </a:txBody>
                  <a:tcPr/>
                </a:tc>
                <a:extLst>
                  <a:ext uri="{0D108BD9-81ED-4DB2-BD59-A6C34878D82A}">
                    <a16:rowId xmlns:a16="http://schemas.microsoft.com/office/drawing/2014/main" val="10001"/>
                  </a:ext>
                </a:extLst>
              </a:tr>
              <a:tr h="617851">
                <a:tc>
                  <a:txBody>
                    <a:bodyPr/>
                    <a:lstStyle/>
                    <a:p>
                      <a:r>
                        <a:rPr lang="en-US" dirty="0"/>
                        <a:t>Pension Liability**</a:t>
                      </a:r>
                    </a:p>
                  </a:txBody>
                  <a:tcPr/>
                </a:tc>
                <a:tc>
                  <a:txBody>
                    <a:bodyPr/>
                    <a:lstStyle/>
                    <a:p>
                      <a:endParaRPr lang="en-US" dirty="0"/>
                    </a:p>
                    <a:p>
                      <a:r>
                        <a:rPr lang="en-US" dirty="0"/>
                        <a:t>$  9,362,375</a:t>
                      </a:r>
                    </a:p>
                  </a:txBody>
                  <a:tcPr/>
                </a:tc>
                <a:tc>
                  <a:txBody>
                    <a:bodyPr/>
                    <a:lstStyle/>
                    <a:p>
                      <a:endParaRPr lang="en-US" dirty="0"/>
                    </a:p>
                    <a:p>
                      <a:r>
                        <a:rPr lang="en-US" dirty="0"/>
                        <a:t>$  169,133</a:t>
                      </a:r>
                    </a:p>
                  </a:txBody>
                  <a:tcPr/>
                </a:tc>
                <a:tc>
                  <a:txBody>
                    <a:bodyPr/>
                    <a:lstStyle/>
                    <a:p>
                      <a:endParaRPr lang="en-US" dirty="0"/>
                    </a:p>
                    <a:p>
                      <a:r>
                        <a:rPr lang="en-US" dirty="0"/>
                        <a:t>$   1,815,544</a:t>
                      </a:r>
                    </a:p>
                  </a:txBody>
                  <a:tcPr/>
                </a:tc>
                <a:tc>
                  <a:txBody>
                    <a:bodyPr/>
                    <a:lstStyle/>
                    <a:p>
                      <a:endParaRPr lang="en-US" dirty="0"/>
                    </a:p>
                    <a:p>
                      <a:r>
                        <a:rPr lang="en-US" dirty="0"/>
                        <a:t>$  7,715,964</a:t>
                      </a:r>
                    </a:p>
                  </a:txBody>
                  <a:tcPr/>
                </a:tc>
                <a:extLst>
                  <a:ext uri="{0D108BD9-81ED-4DB2-BD59-A6C34878D82A}">
                    <a16:rowId xmlns:a16="http://schemas.microsoft.com/office/drawing/2014/main" val="10002"/>
                  </a:ext>
                </a:extLst>
              </a:tr>
              <a:tr h="617851">
                <a:tc>
                  <a:txBody>
                    <a:bodyPr/>
                    <a:lstStyle/>
                    <a:p>
                      <a:r>
                        <a:rPr lang="en-US" dirty="0"/>
                        <a:t>Compensated Absences**</a:t>
                      </a:r>
                    </a:p>
                  </a:txBody>
                  <a:tcPr/>
                </a:tc>
                <a:tc>
                  <a:txBody>
                    <a:bodyPr/>
                    <a:lstStyle/>
                    <a:p>
                      <a:endParaRPr lang="en-US" dirty="0"/>
                    </a:p>
                    <a:p>
                      <a:r>
                        <a:rPr lang="en-US" dirty="0"/>
                        <a:t>$     505,778</a:t>
                      </a:r>
                    </a:p>
                  </a:txBody>
                  <a:tcPr/>
                </a:tc>
                <a:tc>
                  <a:txBody>
                    <a:bodyPr/>
                    <a:lstStyle/>
                    <a:p>
                      <a:endParaRPr lang="en-US" dirty="0"/>
                    </a:p>
                    <a:p>
                      <a:r>
                        <a:rPr lang="en-US" dirty="0"/>
                        <a:t>$    48,317</a:t>
                      </a:r>
                    </a:p>
                  </a:txBody>
                  <a:tcPr/>
                </a:tc>
                <a:tc>
                  <a:txBody>
                    <a:bodyPr/>
                    <a:lstStyle/>
                    <a:p>
                      <a:endParaRPr lang="en-US" dirty="0"/>
                    </a:p>
                  </a:txBody>
                  <a:tcPr/>
                </a:tc>
                <a:tc>
                  <a:txBody>
                    <a:bodyPr/>
                    <a:lstStyle/>
                    <a:p>
                      <a:endParaRPr lang="en-US" dirty="0"/>
                    </a:p>
                    <a:p>
                      <a:r>
                        <a:rPr lang="en-US" dirty="0"/>
                        <a:t>$     554,095</a:t>
                      </a:r>
                    </a:p>
                  </a:txBody>
                  <a:tcPr/>
                </a:tc>
                <a:extLst>
                  <a:ext uri="{0D108BD9-81ED-4DB2-BD59-A6C34878D82A}">
                    <a16:rowId xmlns:a16="http://schemas.microsoft.com/office/drawing/2014/main" val="10003"/>
                  </a:ext>
                </a:extLst>
              </a:tr>
              <a:tr h="599110">
                <a:tc>
                  <a:txBody>
                    <a:bodyPr/>
                    <a:lstStyle/>
                    <a:p>
                      <a:r>
                        <a:rPr lang="en-US" dirty="0"/>
                        <a:t>Total</a:t>
                      </a:r>
                    </a:p>
                  </a:txBody>
                  <a:tcPr/>
                </a:tc>
                <a:tc>
                  <a:txBody>
                    <a:bodyPr/>
                    <a:lstStyle/>
                    <a:p>
                      <a:r>
                        <a:rPr lang="en-US" dirty="0"/>
                        <a:t>$61,083,153</a:t>
                      </a:r>
                    </a:p>
                  </a:txBody>
                  <a:tcPr/>
                </a:tc>
                <a:tc>
                  <a:txBody>
                    <a:bodyPr/>
                    <a:lstStyle/>
                    <a:p>
                      <a:r>
                        <a:rPr lang="en-US" dirty="0"/>
                        <a:t>$    41,463</a:t>
                      </a:r>
                    </a:p>
                  </a:txBody>
                  <a:tcPr/>
                </a:tc>
                <a:tc>
                  <a:txBody>
                    <a:bodyPr/>
                    <a:lstStyle/>
                    <a:p>
                      <a:r>
                        <a:rPr lang="en-US" dirty="0"/>
                        <a:t>$  2,540,974</a:t>
                      </a:r>
                    </a:p>
                  </a:txBody>
                  <a:tcPr/>
                </a:tc>
                <a:tc>
                  <a:txBody>
                    <a:bodyPr/>
                    <a:lstStyle/>
                    <a:p>
                      <a:r>
                        <a:rPr lang="en-US" dirty="0"/>
                        <a:t>$58,435,059</a:t>
                      </a:r>
                    </a:p>
                  </a:txBody>
                  <a:tcPr/>
                </a:tc>
                <a:extLst>
                  <a:ext uri="{0D108BD9-81ED-4DB2-BD59-A6C34878D82A}">
                    <a16:rowId xmlns:a16="http://schemas.microsoft.com/office/drawing/2014/main" val="10004"/>
                  </a:ext>
                </a:extLst>
              </a:tr>
            </a:tbl>
          </a:graphicData>
        </a:graphic>
      </p:graphicFrame>
      <p:sp>
        <p:nvSpPr>
          <p:cNvPr id="4" name="TextBox 3"/>
          <p:cNvSpPr txBox="1"/>
          <p:nvPr/>
        </p:nvSpPr>
        <p:spPr>
          <a:xfrm>
            <a:off x="457200" y="5715000"/>
            <a:ext cx="8229600" cy="369332"/>
          </a:xfrm>
          <a:prstGeom prst="rect">
            <a:avLst/>
          </a:prstGeom>
          <a:noFill/>
        </p:spPr>
        <p:txBody>
          <a:bodyPr wrap="square" rtlCol="0">
            <a:spAutoFit/>
          </a:bodyPr>
          <a:lstStyle/>
          <a:p>
            <a:r>
              <a:rPr lang="en-US" dirty="0"/>
              <a:t>** Required to be reported, per accounting rules.  Not debt owed.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8153400" cy="990600"/>
          </a:xfrm>
        </p:spPr>
        <p:txBody>
          <a:bodyPr/>
          <a:lstStyle/>
          <a:p>
            <a:r>
              <a:rPr lang="en-US" b="1" dirty="0">
                <a:solidFill>
                  <a:schemeClr val="tx1"/>
                </a:solidFill>
                <a:effectLst>
                  <a:reflection blurRad="6350" stA="60000" endA="900" endPos="58000" dir="5400000" sy="-100000" algn="bl" rotWithShape="0"/>
                </a:effectLst>
                <a:latin typeface="Century Gothic" pitchFamily="34" charset="0"/>
              </a:rPr>
              <a:t>ASB FUND</a:t>
            </a:r>
          </a:p>
        </p:txBody>
      </p:sp>
      <p:sp>
        <p:nvSpPr>
          <p:cNvPr id="6" name="Content Placeholder 5"/>
          <p:cNvSpPr>
            <a:spLocks noGrp="1"/>
          </p:cNvSpPr>
          <p:nvPr>
            <p:ph sz="quarter" idx="1"/>
          </p:nvPr>
        </p:nvSpPr>
        <p:spPr>
          <a:xfrm>
            <a:off x="612648" y="2286000"/>
            <a:ext cx="7769352" cy="3810000"/>
          </a:xfrm>
        </p:spPr>
        <p:txBody>
          <a:bodyPr>
            <a:normAutofit/>
          </a:bodyPr>
          <a:lstStyle/>
          <a:p>
            <a:pPr>
              <a:buNone/>
            </a:pPr>
            <a:endParaRPr lang="en-US" dirty="0"/>
          </a:p>
          <a:p>
            <a:pPr>
              <a:buClr>
                <a:schemeClr val="tx2"/>
              </a:buClr>
              <a:buFont typeface="Wingdings" pitchFamily="2" charset="2"/>
              <a:buChar char="q"/>
            </a:pPr>
            <a:r>
              <a:rPr lang="en-US" dirty="0"/>
              <a:t>  Beginning Fund Balance		$204,576</a:t>
            </a:r>
          </a:p>
          <a:p>
            <a:pPr>
              <a:buClr>
                <a:schemeClr val="tx2"/>
              </a:buClr>
              <a:buNone/>
            </a:pPr>
            <a:endParaRPr lang="en-US" sz="1400" dirty="0"/>
          </a:p>
          <a:p>
            <a:pPr>
              <a:buClr>
                <a:schemeClr val="tx2"/>
              </a:buClr>
              <a:buFont typeface="Wingdings" pitchFamily="2" charset="2"/>
              <a:buChar char="q"/>
            </a:pPr>
            <a:r>
              <a:rPr lang="en-US" dirty="0"/>
              <a:t>  Revenues				$292,700</a:t>
            </a:r>
          </a:p>
          <a:p>
            <a:pPr>
              <a:buClr>
                <a:schemeClr val="tx2"/>
              </a:buClr>
              <a:buNone/>
            </a:pPr>
            <a:endParaRPr lang="en-US" sz="1400" dirty="0"/>
          </a:p>
          <a:p>
            <a:pPr>
              <a:buClr>
                <a:schemeClr val="tx2"/>
              </a:buClr>
              <a:buFont typeface="Wingdings" pitchFamily="2" charset="2"/>
              <a:buChar char="q"/>
            </a:pPr>
            <a:r>
              <a:rPr lang="en-US" dirty="0"/>
              <a:t>  Expenditures				$261,789</a:t>
            </a:r>
          </a:p>
          <a:p>
            <a:pPr>
              <a:buClr>
                <a:schemeClr val="tx2"/>
              </a:buClr>
              <a:buNone/>
            </a:pPr>
            <a:endParaRPr lang="en-US" sz="1400" dirty="0"/>
          </a:p>
          <a:p>
            <a:pPr>
              <a:buClr>
                <a:schemeClr val="tx2"/>
              </a:buClr>
              <a:buFont typeface="Wingdings" pitchFamily="2" charset="2"/>
              <a:buChar char="q"/>
            </a:pPr>
            <a:r>
              <a:rPr lang="en-US" dirty="0"/>
              <a:t>  Ending Fund Balance			$235,487</a:t>
            </a:r>
          </a:p>
          <a:p>
            <a:endParaRPr lang="en-US" dirty="0"/>
          </a:p>
        </p:txBody>
      </p:sp>
      <p:sp>
        <p:nvSpPr>
          <p:cNvPr id="4" name="TextBox 3"/>
          <p:cNvSpPr txBox="1"/>
          <p:nvPr/>
        </p:nvSpPr>
        <p:spPr>
          <a:xfrm>
            <a:off x="762000" y="1600200"/>
            <a:ext cx="7696200" cy="923330"/>
          </a:xfrm>
          <a:prstGeom prst="rect">
            <a:avLst/>
          </a:prstGeom>
          <a:noFill/>
        </p:spPr>
        <p:txBody>
          <a:bodyPr wrap="square" rtlCol="0">
            <a:spAutoFit/>
          </a:bodyPr>
          <a:lstStyle/>
          <a:p>
            <a:r>
              <a:rPr lang="en-US" dirty="0"/>
              <a:t>ASB funds are for the extracurricular benefit for the students.  Their involvement in the decision-making process is an integral part of associated student body government.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solidFill>
                  <a:schemeClr val="tx1"/>
                </a:solidFill>
                <a:effectLst>
                  <a:reflection blurRad="6350" stA="60000" endA="900" endPos="58000" dir="5400000" sy="-100000" algn="bl" rotWithShape="0"/>
                </a:effectLst>
              </a:rPr>
              <a:t>TRANSPORTATION VEHICLE FUND</a:t>
            </a:r>
          </a:p>
        </p:txBody>
      </p:sp>
      <p:sp>
        <p:nvSpPr>
          <p:cNvPr id="6" name="Content Placeholder 5"/>
          <p:cNvSpPr>
            <a:spLocks noGrp="1"/>
          </p:cNvSpPr>
          <p:nvPr>
            <p:ph sz="quarter" idx="1"/>
          </p:nvPr>
        </p:nvSpPr>
        <p:spPr>
          <a:xfrm>
            <a:off x="381000" y="2724329"/>
            <a:ext cx="8229600" cy="3505199"/>
          </a:xfrm>
        </p:spPr>
        <p:txBody>
          <a:bodyPr>
            <a:normAutofit lnSpcReduction="10000"/>
          </a:bodyPr>
          <a:lstStyle/>
          <a:p>
            <a:pPr>
              <a:buNone/>
            </a:pPr>
            <a:endParaRPr lang="en-US" dirty="0"/>
          </a:p>
          <a:p>
            <a:pPr>
              <a:buClr>
                <a:schemeClr val="tx2"/>
              </a:buClr>
              <a:buFont typeface="Wingdings" pitchFamily="2" charset="2"/>
              <a:buChar char="q"/>
            </a:pPr>
            <a:r>
              <a:rPr lang="en-US" dirty="0"/>
              <a:t>  Beginning Fund Balance		$2,537,847</a:t>
            </a:r>
          </a:p>
          <a:p>
            <a:pPr>
              <a:buClr>
                <a:schemeClr val="tx2"/>
              </a:buClr>
              <a:buNone/>
            </a:pPr>
            <a:endParaRPr lang="en-US" sz="1400" dirty="0"/>
          </a:p>
          <a:p>
            <a:pPr>
              <a:buClr>
                <a:schemeClr val="tx2"/>
              </a:buClr>
              <a:buFont typeface="Wingdings" pitchFamily="2" charset="2"/>
              <a:buChar char="q"/>
            </a:pPr>
            <a:r>
              <a:rPr lang="en-US" dirty="0"/>
              <a:t>  Revenues				$1,127,354</a:t>
            </a:r>
          </a:p>
          <a:p>
            <a:pPr>
              <a:buClr>
                <a:schemeClr val="tx2"/>
              </a:buClr>
              <a:buNone/>
            </a:pPr>
            <a:endParaRPr lang="en-US" sz="1400" dirty="0"/>
          </a:p>
          <a:p>
            <a:pPr>
              <a:buClr>
                <a:schemeClr val="tx2"/>
              </a:buClr>
              <a:buFont typeface="Wingdings" pitchFamily="2" charset="2"/>
              <a:buChar char="q"/>
            </a:pPr>
            <a:r>
              <a:rPr lang="en-US" dirty="0"/>
              <a:t>  Expenditures				$   665,490</a:t>
            </a:r>
          </a:p>
          <a:p>
            <a:pPr>
              <a:buClr>
                <a:schemeClr val="tx2"/>
              </a:buClr>
              <a:buNone/>
            </a:pPr>
            <a:endParaRPr lang="en-US" sz="1400" dirty="0"/>
          </a:p>
          <a:p>
            <a:pPr>
              <a:buClr>
                <a:schemeClr val="tx2"/>
              </a:buClr>
              <a:buFont typeface="Wingdings" pitchFamily="2" charset="2"/>
              <a:buChar char="q"/>
            </a:pPr>
            <a:r>
              <a:rPr lang="en-US" dirty="0"/>
              <a:t>  Ending Fund Balance			$2,999,711</a:t>
            </a:r>
          </a:p>
          <a:p>
            <a:pPr>
              <a:buNone/>
            </a:pPr>
            <a:endParaRPr lang="en-US" dirty="0"/>
          </a:p>
        </p:txBody>
      </p:sp>
      <p:sp>
        <p:nvSpPr>
          <p:cNvPr id="4" name="TextBox 3"/>
          <p:cNvSpPr txBox="1"/>
          <p:nvPr/>
        </p:nvSpPr>
        <p:spPr>
          <a:xfrm>
            <a:off x="685800" y="1524000"/>
            <a:ext cx="7467600" cy="1200329"/>
          </a:xfrm>
          <a:prstGeom prst="rect">
            <a:avLst/>
          </a:prstGeom>
          <a:noFill/>
        </p:spPr>
        <p:txBody>
          <a:bodyPr wrap="square" rtlCol="0">
            <a:spAutoFit/>
          </a:bodyPr>
          <a:lstStyle/>
          <a:p>
            <a:r>
              <a:rPr lang="en-US" dirty="0"/>
              <a:t>This fund is used to replace buses.  Revenue comes from the State (in the form of depreciation payments), interest earned on the investments and the annual levy payments made by the for Co-Op districts.  This fund is fully self-supporting with state depreciation funds.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Historical Fund Balance Summary</a:t>
            </a:r>
          </a:p>
        </p:txBody>
      </p:sp>
      <p:sp>
        <p:nvSpPr>
          <p:cNvPr id="3" name="Content Placeholder 2"/>
          <p:cNvSpPr>
            <a:spLocks noGrp="1"/>
          </p:cNvSpPr>
          <p:nvPr>
            <p:ph sz="quarter" idx="1"/>
          </p:nvPr>
        </p:nvSpPr>
        <p:spPr/>
        <p:txBody>
          <a:bodyPr/>
          <a:lstStyle/>
          <a:p>
            <a:r>
              <a:rPr lang="en-US" dirty="0"/>
              <a:t>History of total fund balance at year-end and the percentage of budgeted expenditures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98014473"/>
              </p:ext>
            </p:extLst>
          </p:nvPr>
        </p:nvGraphicFramePr>
        <p:xfrm>
          <a:off x="990600" y="2895600"/>
          <a:ext cx="7391400" cy="336296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96240">
                <a:tc>
                  <a:txBody>
                    <a:bodyPr/>
                    <a:lstStyle/>
                    <a:p>
                      <a:pPr algn="ctr"/>
                      <a:r>
                        <a:rPr lang="en-US" dirty="0"/>
                        <a:t>Year Ended</a:t>
                      </a:r>
                    </a:p>
                  </a:txBody>
                  <a:tcPr/>
                </a:tc>
                <a:tc>
                  <a:txBody>
                    <a:bodyPr/>
                    <a:lstStyle/>
                    <a:p>
                      <a:pPr algn="ctr"/>
                      <a:r>
                        <a:rPr lang="en-US" dirty="0"/>
                        <a:t>% of Expenditures</a:t>
                      </a:r>
                    </a:p>
                  </a:txBody>
                  <a:tcPr/>
                </a:tc>
                <a:tc>
                  <a:txBody>
                    <a:bodyPr/>
                    <a:lstStyle/>
                    <a:p>
                      <a:pPr algn="ctr"/>
                      <a:r>
                        <a:rPr lang="en-US" dirty="0"/>
                        <a:t>Budget</a:t>
                      </a:r>
                    </a:p>
                  </a:txBody>
                  <a:tcPr/>
                </a:tc>
                <a:tc>
                  <a:txBody>
                    <a:bodyPr/>
                    <a:lstStyle/>
                    <a:p>
                      <a:pPr algn="ctr"/>
                      <a:r>
                        <a:rPr lang="en-US" dirty="0"/>
                        <a:t>Total Fund</a:t>
                      </a:r>
                      <a:r>
                        <a:rPr lang="en-US" baseline="0" dirty="0"/>
                        <a:t> Balance</a:t>
                      </a:r>
                      <a:endParaRPr lang="en-US" dirty="0"/>
                    </a:p>
                  </a:txBody>
                  <a:tcPr/>
                </a:tc>
                <a:extLst>
                  <a:ext uri="{0D108BD9-81ED-4DB2-BD59-A6C34878D82A}">
                    <a16:rowId xmlns:a16="http://schemas.microsoft.com/office/drawing/2014/main" val="10000"/>
                  </a:ext>
                </a:extLst>
              </a:tr>
              <a:tr h="370840">
                <a:tc>
                  <a:txBody>
                    <a:bodyPr/>
                    <a:lstStyle/>
                    <a:p>
                      <a:pPr algn="ctr" fontAlgn="b"/>
                      <a:r>
                        <a:rPr lang="en-US" sz="1200" b="0" i="0" u="none" strike="noStrike" dirty="0">
                          <a:effectLst/>
                          <a:latin typeface="Arial"/>
                        </a:rPr>
                        <a:t>2012</a:t>
                      </a:r>
                    </a:p>
                  </a:txBody>
                  <a:tcPr marL="9525" marR="9525" marT="9525" marB="0" anchor="b"/>
                </a:tc>
                <a:tc>
                  <a:txBody>
                    <a:bodyPr/>
                    <a:lstStyle/>
                    <a:p>
                      <a:pPr algn="ctr" fontAlgn="b"/>
                      <a:r>
                        <a:rPr lang="en-US" sz="1200" b="0" i="0" u="none" strike="noStrike" dirty="0">
                          <a:effectLst/>
                          <a:latin typeface="Arial"/>
                        </a:rPr>
                        <a:t>14.1%</a:t>
                      </a:r>
                    </a:p>
                  </a:txBody>
                  <a:tcPr marL="9525" marR="9525" marT="9525" marB="0" anchor="b"/>
                </a:tc>
                <a:tc>
                  <a:txBody>
                    <a:bodyPr/>
                    <a:lstStyle/>
                    <a:p>
                      <a:pPr algn="r" fontAlgn="b"/>
                      <a:r>
                        <a:rPr lang="en-US" sz="1200" b="0" i="0" u="none" strike="noStrike" dirty="0">
                          <a:effectLst/>
                          <a:latin typeface="Arial"/>
                        </a:rPr>
                        <a:t> $    21,029,248.00 </a:t>
                      </a:r>
                    </a:p>
                  </a:txBody>
                  <a:tcPr marL="9525" marR="9525" marT="9525" marB="0" anchor="b"/>
                </a:tc>
                <a:tc>
                  <a:txBody>
                    <a:bodyPr/>
                    <a:lstStyle/>
                    <a:p>
                      <a:pPr algn="r" fontAlgn="b"/>
                      <a:r>
                        <a:rPr lang="en-US" sz="1200" b="0" i="0" u="none" strike="noStrike" dirty="0">
                          <a:effectLst/>
                          <a:latin typeface="Arial"/>
                        </a:rPr>
                        <a:t> $   2,967,227.00 </a:t>
                      </a:r>
                    </a:p>
                  </a:txBody>
                  <a:tcPr marL="9525" marR="9525" marT="9525" marB="0" anchor="b"/>
                </a:tc>
                <a:extLst>
                  <a:ext uri="{0D108BD9-81ED-4DB2-BD59-A6C34878D82A}">
                    <a16:rowId xmlns:a16="http://schemas.microsoft.com/office/drawing/2014/main" val="10001"/>
                  </a:ext>
                </a:extLst>
              </a:tr>
              <a:tr h="370840">
                <a:tc>
                  <a:txBody>
                    <a:bodyPr/>
                    <a:lstStyle/>
                    <a:p>
                      <a:pPr algn="ctr" fontAlgn="b"/>
                      <a:r>
                        <a:rPr lang="en-US" sz="1200" b="0" i="0" u="none" strike="noStrike" dirty="0">
                          <a:effectLst/>
                          <a:latin typeface="Arial"/>
                        </a:rPr>
                        <a:t>2013</a:t>
                      </a:r>
                    </a:p>
                  </a:txBody>
                  <a:tcPr marL="9525" marR="9525" marT="9525" marB="0" anchor="b"/>
                </a:tc>
                <a:tc>
                  <a:txBody>
                    <a:bodyPr/>
                    <a:lstStyle/>
                    <a:p>
                      <a:pPr algn="ctr" fontAlgn="b"/>
                      <a:r>
                        <a:rPr lang="en-US" sz="1200" b="0" i="0" u="none" strike="noStrike" dirty="0">
                          <a:effectLst/>
                          <a:latin typeface="Arial"/>
                        </a:rPr>
                        <a:t>11.8%</a:t>
                      </a:r>
                    </a:p>
                  </a:txBody>
                  <a:tcPr marL="9525" marR="9525" marT="9525" marB="0" anchor="b"/>
                </a:tc>
                <a:tc>
                  <a:txBody>
                    <a:bodyPr/>
                    <a:lstStyle/>
                    <a:p>
                      <a:pPr algn="r" fontAlgn="b"/>
                      <a:r>
                        <a:rPr lang="en-US" sz="1200" b="0" i="0" u="none" strike="noStrike" dirty="0">
                          <a:effectLst/>
                          <a:latin typeface="Arial"/>
                        </a:rPr>
                        <a:t> $    21,251,166.00 </a:t>
                      </a:r>
                    </a:p>
                  </a:txBody>
                  <a:tcPr marL="9525" marR="9525" marT="9525" marB="0" anchor="b"/>
                </a:tc>
                <a:tc>
                  <a:txBody>
                    <a:bodyPr/>
                    <a:lstStyle/>
                    <a:p>
                      <a:pPr algn="r" fontAlgn="b"/>
                      <a:r>
                        <a:rPr lang="en-US" sz="1200" b="0" i="0" u="none" strike="noStrike" dirty="0">
                          <a:effectLst/>
                          <a:latin typeface="Arial"/>
                        </a:rPr>
                        <a:t> $   2,515,483.00 </a:t>
                      </a:r>
                    </a:p>
                  </a:txBody>
                  <a:tcPr marL="9525" marR="9525" marT="9525" marB="0" anchor="b"/>
                </a:tc>
                <a:extLst>
                  <a:ext uri="{0D108BD9-81ED-4DB2-BD59-A6C34878D82A}">
                    <a16:rowId xmlns:a16="http://schemas.microsoft.com/office/drawing/2014/main" val="10002"/>
                  </a:ext>
                </a:extLst>
              </a:tr>
              <a:tr h="370840">
                <a:tc>
                  <a:txBody>
                    <a:bodyPr/>
                    <a:lstStyle/>
                    <a:p>
                      <a:pPr algn="ctr" fontAlgn="b"/>
                      <a:r>
                        <a:rPr lang="en-US" sz="1200" b="0" i="0" u="none" strike="noStrike" dirty="0">
                          <a:effectLst/>
                          <a:latin typeface="Arial"/>
                        </a:rPr>
                        <a:t>2014</a:t>
                      </a:r>
                    </a:p>
                  </a:txBody>
                  <a:tcPr marL="9525" marR="9525" marT="9525" marB="0" anchor="b"/>
                </a:tc>
                <a:tc>
                  <a:txBody>
                    <a:bodyPr/>
                    <a:lstStyle/>
                    <a:p>
                      <a:pPr algn="ctr" fontAlgn="b"/>
                      <a:r>
                        <a:rPr lang="en-US" sz="1200" b="0" i="0" u="none" strike="noStrike" dirty="0">
                          <a:effectLst/>
                          <a:latin typeface="Arial"/>
                        </a:rPr>
                        <a:t>11.8%</a:t>
                      </a:r>
                    </a:p>
                  </a:txBody>
                  <a:tcPr marL="9525" marR="9525" marT="9525" marB="0" anchor="b"/>
                </a:tc>
                <a:tc>
                  <a:txBody>
                    <a:bodyPr/>
                    <a:lstStyle/>
                    <a:p>
                      <a:pPr algn="r" fontAlgn="b"/>
                      <a:r>
                        <a:rPr lang="en-US" sz="1200" b="0" i="0" u="none" strike="noStrike" dirty="0">
                          <a:effectLst/>
                          <a:latin typeface="Arial"/>
                        </a:rPr>
                        <a:t>$   23,652,108.00</a:t>
                      </a:r>
                    </a:p>
                  </a:txBody>
                  <a:tcPr marL="9525" marR="9525" marT="9525" marB="0" anchor="b"/>
                </a:tc>
                <a:tc>
                  <a:txBody>
                    <a:bodyPr/>
                    <a:lstStyle/>
                    <a:p>
                      <a:pPr algn="r" fontAlgn="b"/>
                      <a:r>
                        <a:rPr lang="en-US" sz="1200" b="0" i="0" u="none" strike="noStrike" dirty="0">
                          <a:effectLst/>
                          <a:latin typeface="Arial"/>
                        </a:rPr>
                        <a:t>$   2,785,917.00</a:t>
                      </a:r>
                    </a:p>
                  </a:txBody>
                  <a:tcPr marL="9525" marR="9525" marT="9525" marB="0" anchor="b"/>
                </a:tc>
                <a:extLst>
                  <a:ext uri="{0D108BD9-81ED-4DB2-BD59-A6C34878D82A}">
                    <a16:rowId xmlns:a16="http://schemas.microsoft.com/office/drawing/2014/main" val="10003"/>
                  </a:ext>
                </a:extLst>
              </a:tr>
              <a:tr h="370840">
                <a:tc>
                  <a:txBody>
                    <a:bodyPr/>
                    <a:lstStyle/>
                    <a:p>
                      <a:pPr algn="ctr" fontAlgn="b"/>
                      <a:r>
                        <a:rPr lang="en-US" sz="1200" b="0" i="0" u="none" strike="noStrike" dirty="0">
                          <a:effectLst/>
                          <a:latin typeface="Arial"/>
                        </a:rPr>
                        <a:t>2015</a:t>
                      </a:r>
                    </a:p>
                  </a:txBody>
                  <a:tcPr marL="9525" marR="9525" marT="9525" marB="0" anchor="b"/>
                </a:tc>
                <a:tc>
                  <a:txBody>
                    <a:bodyPr/>
                    <a:lstStyle/>
                    <a:p>
                      <a:pPr algn="ctr" fontAlgn="b"/>
                      <a:r>
                        <a:rPr lang="en-US" sz="1200" b="0" i="0" u="none" strike="noStrike" dirty="0">
                          <a:effectLst/>
                          <a:latin typeface="Arial"/>
                        </a:rPr>
                        <a:t>11.4%</a:t>
                      </a:r>
                    </a:p>
                  </a:txBody>
                  <a:tcPr marL="9525" marR="9525" marT="9525" marB="0" anchor="b"/>
                </a:tc>
                <a:tc>
                  <a:txBody>
                    <a:bodyPr/>
                    <a:lstStyle/>
                    <a:p>
                      <a:pPr algn="r" fontAlgn="b"/>
                      <a:r>
                        <a:rPr lang="en-US" sz="1200" b="0" i="0" u="none" strike="noStrike" dirty="0">
                          <a:effectLst/>
                          <a:latin typeface="Arial"/>
                        </a:rPr>
                        <a:t>$  25,016,430.00</a:t>
                      </a:r>
                    </a:p>
                  </a:txBody>
                  <a:tcPr marL="9525" marR="9525" marT="9525" marB="0" anchor="b"/>
                </a:tc>
                <a:tc>
                  <a:txBody>
                    <a:bodyPr/>
                    <a:lstStyle/>
                    <a:p>
                      <a:pPr algn="r" fontAlgn="b"/>
                      <a:r>
                        <a:rPr lang="en-US" sz="1200" b="0" i="0" u="none" strike="noStrike" dirty="0">
                          <a:effectLst/>
                          <a:latin typeface="Arial"/>
                        </a:rPr>
                        <a:t>$  2,842,390.00</a:t>
                      </a:r>
                    </a:p>
                  </a:txBody>
                  <a:tcPr marL="9525" marR="9525" marT="9525" marB="0" anchor="b"/>
                </a:tc>
                <a:extLst>
                  <a:ext uri="{0D108BD9-81ED-4DB2-BD59-A6C34878D82A}">
                    <a16:rowId xmlns:a16="http://schemas.microsoft.com/office/drawing/2014/main" val="10004"/>
                  </a:ext>
                </a:extLst>
              </a:tr>
              <a:tr h="370840">
                <a:tc>
                  <a:txBody>
                    <a:bodyPr/>
                    <a:lstStyle/>
                    <a:p>
                      <a:pPr algn="ctr" fontAlgn="b"/>
                      <a:r>
                        <a:rPr lang="en-US" sz="1200" b="0" i="0" u="none" strike="noStrike" dirty="0">
                          <a:effectLst/>
                          <a:latin typeface="Arial"/>
                        </a:rPr>
                        <a:t>2016</a:t>
                      </a:r>
                    </a:p>
                  </a:txBody>
                  <a:tcPr marL="9525" marR="9525" marT="9525" marB="0" anchor="b"/>
                </a:tc>
                <a:tc>
                  <a:txBody>
                    <a:bodyPr/>
                    <a:lstStyle/>
                    <a:p>
                      <a:pPr algn="ctr" fontAlgn="b"/>
                      <a:r>
                        <a:rPr lang="en-US" sz="1200" b="0" i="0" u="none" strike="noStrike" dirty="0">
                          <a:effectLst/>
                          <a:latin typeface="Arial"/>
                        </a:rPr>
                        <a:t> 9.5%</a:t>
                      </a:r>
                    </a:p>
                  </a:txBody>
                  <a:tcPr marL="9525" marR="9525" marT="9525" marB="0" anchor="b"/>
                </a:tc>
                <a:tc>
                  <a:txBody>
                    <a:bodyPr/>
                    <a:lstStyle/>
                    <a:p>
                      <a:pPr algn="r" fontAlgn="b"/>
                      <a:r>
                        <a:rPr lang="en-US" sz="1200" b="0" i="0" u="none" strike="noStrike" dirty="0">
                          <a:effectLst/>
                          <a:latin typeface="Arial"/>
                        </a:rPr>
                        <a:t>$  28,233,915.00</a:t>
                      </a:r>
                    </a:p>
                  </a:txBody>
                  <a:tcPr marL="9525" marR="9525" marT="9525" marB="0" anchor="b"/>
                </a:tc>
                <a:tc>
                  <a:txBody>
                    <a:bodyPr/>
                    <a:lstStyle/>
                    <a:p>
                      <a:pPr algn="r" fontAlgn="b"/>
                      <a:r>
                        <a:rPr lang="en-US" sz="1200" b="0" i="0" u="none" strike="noStrike" dirty="0">
                          <a:effectLst/>
                          <a:latin typeface="Arial"/>
                        </a:rPr>
                        <a:t>$  2,676,560.00</a:t>
                      </a:r>
                    </a:p>
                  </a:txBody>
                  <a:tcPr marL="9525" marR="9525" marT="9525" marB="0" anchor="b"/>
                </a:tc>
                <a:extLst>
                  <a:ext uri="{0D108BD9-81ED-4DB2-BD59-A6C34878D82A}">
                    <a16:rowId xmlns:a16="http://schemas.microsoft.com/office/drawing/2014/main" val="10005"/>
                  </a:ext>
                </a:extLst>
              </a:tr>
              <a:tr h="370840">
                <a:tc>
                  <a:txBody>
                    <a:bodyPr/>
                    <a:lstStyle/>
                    <a:p>
                      <a:pPr algn="ctr" fontAlgn="b"/>
                      <a:r>
                        <a:rPr lang="en-US" sz="1200" b="0" i="0" u="none" strike="noStrike" dirty="0">
                          <a:effectLst/>
                          <a:latin typeface="Arial"/>
                        </a:rPr>
                        <a:t>2017</a:t>
                      </a:r>
                    </a:p>
                  </a:txBody>
                  <a:tcPr marL="9525" marR="9525" marT="9525" marB="0" anchor="b"/>
                </a:tc>
                <a:tc>
                  <a:txBody>
                    <a:bodyPr/>
                    <a:lstStyle/>
                    <a:p>
                      <a:pPr algn="ctr" fontAlgn="b"/>
                      <a:r>
                        <a:rPr lang="en-US" sz="1200" b="0" i="0" u="none" strike="noStrike" dirty="0">
                          <a:effectLst/>
                          <a:latin typeface="Arial"/>
                        </a:rPr>
                        <a:t> 9.1%</a:t>
                      </a:r>
                    </a:p>
                  </a:txBody>
                  <a:tcPr marL="9525" marR="9525" marT="9525" marB="0" anchor="b"/>
                </a:tc>
                <a:tc>
                  <a:txBody>
                    <a:bodyPr/>
                    <a:lstStyle/>
                    <a:p>
                      <a:pPr algn="r" fontAlgn="b"/>
                      <a:r>
                        <a:rPr lang="en-US" sz="1200" b="0" i="0" u="none" strike="noStrike" dirty="0">
                          <a:effectLst/>
                          <a:latin typeface="Arial"/>
                        </a:rPr>
                        <a:t>$  30,270,375.00</a:t>
                      </a:r>
                    </a:p>
                  </a:txBody>
                  <a:tcPr marL="9525" marR="9525" marT="9525" marB="0" anchor="b"/>
                </a:tc>
                <a:tc>
                  <a:txBody>
                    <a:bodyPr/>
                    <a:lstStyle/>
                    <a:p>
                      <a:pPr algn="r" fontAlgn="b"/>
                      <a:r>
                        <a:rPr lang="en-US" sz="1200" b="0" i="0" u="none" strike="noStrike" dirty="0">
                          <a:effectLst/>
                          <a:latin typeface="Arial"/>
                        </a:rPr>
                        <a:t>$  2,764,560.00</a:t>
                      </a:r>
                    </a:p>
                  </a:txBody>
                  <a:tcPr marL="9525" marR="9525" marT="9525" marB="0" anchor="b"/>
                </a:tc>
                <a:extLst>
                  <a:ext uri="{0D108BD9-81ED-4DB2-BD59-A6C34878D82A}">
                    <a16:rowId xmlns:a16="http://schemas.microsoft.com/office/drawing/2014/main" val="10006"/>
                  </a:ext>
                </a:extLst>
              </a:tr>
              <a:tr h="370840">
                <a:tc>
                  <a:txBody>
                    <a:bodyPr/>
                    <a:lstStyle/>
                    <a:p>
                      <a:pPr algn="ctr" fontAlgn="b"/>
                      <a:r>
                        <a:rPr lang="en-US" sz="1200" b="0" i="0" u="none" strike="noStrike" dirty="0">
                          <a:effectLst/>
                          <a:latin typeface="Arial"/>
                        </a:rPr>
                        <a:t>2018</a:t>
                      </a:r>
                    </a:p>
                  </a:txBody>
                  <a:tcPr marL="9525" marR="9525" marT="9525" marB="0" anchor="b"/>
                </a:tc>
                <a:tc>
                  <a:txBody>
                    <a:bodyPr/>
                    <a:lstStyle/>
                    <a:p>
                      <a:pPr algn="ctr" fontAlgn="b"/>
                      <a:r>
                        <a:rPr lang="en-US" sz="1200" b="0" i="0" u="none" strike="noStrike" dirty="0">
                          <a:effectLst/>
                          <a:latin typeface="Arial"/>
                        </a:rPr>
                        <a:t> 7.9%</a:t>
                      </a:r>
                    </a:p>
                  </a:txBody>
                  <a:tcPr marL="9525" marR="9525" marT="9525" marB="0" anchor="b"/>
                </a:tc>
                <a:tc>
                  <a:txBody>
                    <a:bodyPr/>
                    <a:lstStyle/>
                    <a:p>
                      <a:pPr algn="r" fontAlgn="b"/>
                      <a:r>
                        <a:rPr lang="en-US" sz="1200" b="0" i="0" u="none" strike="noStrike" dirty="0">
                          <a:effectLst/>
                          <a:latin typeface="Arial"/>
                        </a:rPr>
                        <a:t>$  33,573,646.00</a:t>
                      </a:r>
                    </a:p>
                  </a:txBody>
                  <a:tcPr marL="9525" marR="9525" marT="9525" marB="0" anchor="b"/>
                </a:tc>
                <a:tc>
                  <a:txBody>
                    <a:bodyPr/>
                    <a:lstStyle/>
                    <a:p>
                      <a:pPr algn="r" fontAlgn="b"/>
                      <a:r>
                        <a:rPr lang="en-US" sz="1200" b="0" i="0" u="none" strike="noStrike" dirty="0">
                          <a:effectLst/>
                          <a:latin typeface="Arial"/>
                        </a:rPr>
                        <a:t>$  2,636,629.00</a:t>
                      </a:r>
                    </a:p>
                  </a:txBody>
                  <a:tcPr marL="9525" marR="9525" marT="9525" marB="0" anchor="b"/>
                </a:tc>
                <a:extLst>
                  <a:ext uri="{0D108BD9-81ED-4DB2-BD59-A6C34878D82A}">
                    <a16:rowId xmlns:a16="http://schemas.microsoft.com/office/drawing/2014/main" val="10007"/>
                  </a:ext>
                </a:extLst>
              </a:tr>
              <a:tr h="370840">
                <a:tc>
                  <a:txBody>
                    <a:bodyPr/>
                    <a:lstStyle/>
                    <a:p>
                      <a:pPr algn="ctr" fontAlgn="b"/>
                      <a:r>
                        <a:rPr lang="en-US" sz="1200" b="0" i="0" u="none" strike="noStrike" dirty="0">
                          <a:effectLst/>
                          <a:latin typeface="Arial"/>
                        </a:rPr>
                        <a:t>2019</a:t>
                      </a:r>
                    </a:p>
                  </a:txBody>
                  <a:tcPr marL="9525" marR="9525" marT="9525" marB="0" anchor="b"/>
                </a:tc>
                <a:tc>
                  <a:txBody>
                    <a:bodyPr/>
                    <a:lstStyle/>
                    <a:p>
                      <a:pPr algn="ctr" fontAlgn="b"/>
                      <a:r>
                        <a:rPr lang="en-US" sz="1200" b="0" i="0" u="none" strike="noStrike" dirty="0">
                          <a:effectLst/>
                          <a:latin typeface="Arial"/>
                        </a:rPr>
                        <a:t> 7.2%</a:t>
                      </a:r>
                    </a:p>
                  </a:txBody>
                  <a:tcPr marL="9525" marR="9525" marT="9525" marB="0" anchor="b"/>
                </a:tc>
                <a:tc>
                  <a:txBody>
                    <a:bodyPr/>
                    <a:lstStyle/>
                    <a:p>
                      <a:pPr algn="r" fontAlgn="b"/>
                      <a:r>
                        <a:rPr lang="en-US" sz="1200" b="0" i="0" u="none" strike="noStrike" dirty="0">
                          <a:effectLst/>
                          <a:latin typeface="Arial"/>
                        </a:rPr>
                        <a:t>$  37,468,437.00</a:t>
                      </a:r>
                    </a:p>
                  </a:txBody>
                  <a:tcPr marL="9525" marR="9525" marT="9525" marB="0" anchor="b"/>
                </a:tc>
                <a:tc>
                  <a:txBody>
                    <a:bodyPr/>
                    <a:lstStyle/>
                    <a:p>
                      <a:pPr algn="r" fontAlgn="b"/>
                      <a:r>
                        <a:rPr lang="en-US" sz="1200" b="0" i="0" u="none" strike="noStrike" dirty="0">
                          <a:effectLst/>
                          <a:latin typeface="Arial"/>
                        </a:rPr>
                        <a:t>$  2,695,935.00</a:t>
                      </a:r>
                    </a:p>
                  </a:txBody>
                  <a:tcPr marL="9525" marR="9525" marT="9525"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7618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 Balance/Enrollment</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263585029"/>
              </p:ext>
            </p:extLst>
          </p:nvPr>
        </p:nvGraphicFramePr>
        <p:xfrm>
          <a:off x="457200" y="1676399"/>
          <a:ext cx="7620000" cy="4851692"/>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540000">
                  <a:extLst>
                    <a:ext uri="{9D8B030D-6E8A-4147-A177-3AD203B41FA5}">
                      <a16:colId xmlns:a16="http://schemas.microsoft.com/office/drawing/2014/main" val="20002"/>
                    </a:ext>
                  </a:extLst>
                </a:gridCol>
              </a:tblGrid>
              <a:tr h="428315">
                <a:tc>
                  <a:txBody>
                    <a:bodyPr/>
                    <a:lstStyle/>
                    <a:p>
                      <a:endParaRPr lang="en-US" dirty="0"/>
                    </a:p>
                  </a:txBody>
                  <a:tcPr/>
                </a:tc>
                <a:tc>
                  <a:txBody>
                    <a:bodyPr/>
                    <a:lstStyle/>
                    <a:p>
                      <a:r>
                        <a:rPr lang="en-US" dirty="0"/>
                        <a:t>August 31, 2019</a:t>
                      </a:r>
                    </a:p>
                  </a:txBody>
                  <a:tcPr/>
                </a:tc>
                <a:tc>
                  <a:txBody>
                    <a:bodyPr/>
                    <a:lstStyle/>
                    <a:p>
                      <a:r>
                        <a:rPr lang="en-US" dirty="0"/>
                        <a:t>August 31, 2018</a:t>
                      </a:r>
                    </a:p>
                  </a:txBody>
                  <a:tcPr/>
                </a:tc>
                <a:extLst>
                  <a:ext uri="{0D108BD9-81ED-4DB2-BD59-A6C34878D82A}">
                    <a16:rowId xmlns:a16="http://schemas.microsoft.com/office/drawing/2014/main" val="10000"/>
                  </a:ext>
                </a:extLst>
              </a:tr>
              <a:tr h="552417">
                <a:tc>
                  <a:txBody>
                    <a:bodyPr/>
                    <a:lstStyle/>
                    <a:p>
                      <a:r>
                        <a:rPr lang="en-US" dirty="0"/>
                        <a:t>Total Ending Fund Bal</a:t>
                      </a:r>
                    </a:p>
                  </a:txBody>
                  <a:tcPr/>
                </a:tc>
                <a:tc>
                  <a:txBody>
                    <a:bodyPr/>
                    <a:lstStyle/>
                    <a:p>
                      <a:pPr algn="ctr" fontAlgn="b"/>
                      <a:r>
                        <a:rPr lang="en-US" dirty="0"/>
                        <a:t>$</a:t>
                      </a:r>
                      <a:r>
                        <a:rPr lang="en-US" sz="1800" b="0" i="0" u="none" strike="noStrike" dirty="0">
                          <a:effectLst/>
                          <a:latin typeface="Arial"/>
                        </a:rPr>
                        <a:t>2,695,935</a:t>
                      </a:r>
                    </a:p>
                  </a:txBody>
                  <a:tcPr/>
                </a:tc>
                <a:tc>
                  <a:txBody>
                    <a:bodyPr/>
                    <a:lstStyle/>
                    <a:p>
                      <a:pPr algn="ctr"/>
                      <a:r>
                        <a:rPr lang="en-US" dirty="0"/>
                        <a:t>$2,636,629</a:t>
                      </a:r>
                    </a:p>
                  </a:txBody>
                  <a:tcPr/>
                </a:tc>
                <a:extLst>
                  <a:ext uri="{0D108BD9-81ED-4DB2-BD59-A6C34878D82A}">
                    <a16:rowId xmlns:a16="http://schemas.microsoft.com/office/drawing/2014/main" val="10001"/>
                  </a:ext>
                </a:extLst>
              </a:tr>
              <a:tr h="365760">
                <a:tc>
                  <a:txBody>
                    <a:bodyPr/>
                    <a:lstStyle/>
                    <a:p>
                      <a:r>
                        <a:rPr lang="en-US" sz="1400" dirty="0"/>
                        <a:t>Restricted for </a:t>
                      </a:r>
                      <a:r>
                        <a:rPr lang="en-US" sz="1400" dirty="0" err="1"/>
                        <a:t>Pgm</a:t>
                      </a:r>
                      <a:r>
                        <a:rPr lang="en-US" sz="1400" dirty="0"/>
                        <a:t> Carryover</a:t>
                      </a:r>
                    </a:p>
                  </a:txBody>
                  <a:tcPr/>
                </a:tc>
                <a:tc>
                  <a:txBody>
                    <a:bodyPr/>
                    <a:lstStyle/>
                    <a:p>
                      <a:pPr algn="ctr"/>
                      <a:r>
                        <a:rPr lang="en-US" dirty="0"/>
                        <a:t>$   239,071</a:t>
                      </a:r>
                    </a:p>
                  </a:txBody>
                  <a:tcPr/>
                </a:tc>
                <a:tc>
                  <a:txBody>
                    <a:bodyPr/>
                    <a:lstStyle/>
                    <a:p>
                      <a:pPr algn="ctr"/>
                      <a:r>
                        <a:rPr lang="en-US" dirty="0"/>
                        <a:t>$       6,406</a:t>
                      </a:r>
                    </a:p>
                  </a:txBody>
                  <a:tcPr/>
                </a:tc>
                <a:extLst>
                  <a:ext uri="{0D108BD9-81ED-4DB2-BD59-A6C34878D82A}">
                    <a16:rowId xmlns:a16="http://schemas.microsoft.com/office/drawing/2014/main" val="10002"/>
                  </a:ext>
                </a:extLst>
              </a:tr>
              <a:tr h="365760">
                <a:tc>
                  <a:txBody>
                    <a:bodyPr/>
                    <a:lstStyle/>
                    <a:p>
                      <a:r>
                        <a:rPr lang="en-US" sz="1400" dirty="0" err="1"/>
                        <a:t>Nonspendable</a:t>
                      </a:r>
                      <a:r>
                        <a:rPr lang="en-US" sz="1400" dirty="0"/>
                        <a:t> for Prepaid</a:t>
                      </a:r>
                      <a:r>
                        <a:rPr lang="en-US" sz="1400" baseline="0" dirty="0"/>
                        <a:t> </a:t>
                      </a:r>
                      <a:r>
                        <a:rPr lang="en-US" sz="1400" baseline="0" dirty="0" err="1"/>
                        <a:t>Exp</a:t>
                      </a:r>
                      <a:endParaRPr lang="en-US" sz="1400" dirty="0"/>
                    </a:p>
                  </a:txBody>
                  <a:tcPr/>
                </a:tc>
                <a:tc>
                  <a:txBody>
                    <a:bodyPr/>
                    <a:lstStyle/>
                    <a:p>
                      <a:pPr algn="ctr"/>
                      <a:r>
                        <a:rPr lang="en-US" dirty="0"/>
                        <a:t>$   264,308</a:t>
                      </a:r>
                    </a:p>
                  </a:txBody>
                  <a:tcPr/>
                </a:tc>
                <a:tc>
                  <a:txBody>
                    <a:bodyPr/>
                    <a:lstStyle/>
                    <a:p>
                      <a:pPr algn="ctr"/>
                      <a:r>
                        <a:rPr lang="en-US" dirty="0"/>
                        <a:t>$   219,904</a:t>
                      </a:r>
                    </a:p>
                  </a:txBody>
                  <a:tcPr/>
                </a:tc>
                <a:extLst>
                  <a:ext uri="{0D108BD9-81ED-4DB2-BD59-A6C34878D82A}">
                    <a16:rowId xmlns:a16="http://schemas.microsoft.com/office/drawing/2014/main" val="10003"/>
                  </a:ext>
                </a:extLst>
              </a:tr>
              <a:tr h="365760">
                <a:tc>
                  <a:txBody>
                    <a:bodyPr/>
                    <a:lstStyle/>
                    <a:p>
                      <a:r>
                        <a:rPr lang="en-US" sz="1400" dirty="0"/>
                        <a:t>Assigned</a:t>
                      </a:r>
                      <a:r>
                        <a:rPr lang="en-US" sz="1400" baseline="0" dirty="0"/>
                        <a:t> for Building/</a:t>
                      </a:r>
                      <a:r>
                        <a:rPr lang="en-US" sz="1400" baseline="0" dirty="0" err="1"/>
                        <a:t>Dept</a:t>
                      </a:r>
                      <a:r>
                        <a:rPr lang="en-US" sz="1400" baseline="0" dirty="0"/>
                        <a:t> CO</a:t>
                      </a:r>
                      <a:endParaRPr lang="en-US" sz="1400" dirty="0"/>
                    </a:p>
                  </a:txBody>
                  <a:tcPr/>
                </a:tc>
                <a:tc>
                  <a:txBody>
                    <a:bodyPr/>
                    <a:lstStyle/>
                    <a:p>
                      <a:pPr algn="ctr"/>
                      <a:r>
                        <a:rPr lang="en-US" dirty="0"/>
                        <a:t>$ </a:t>
                      </a:r>
                      <a:r>
                        <a:rPr lang="en-US" baseline="0" dirty="0"/>
                        <a:t> </a:t>
                      </a:r>
                      <a:r>
                        <a:rPr lang="en-US" dirty="0"/>
                        <a:t> 114,937</a:t>
                      </a:r>
                    </a:p>
                  </a:txBody>
                  <a:tcPr/>
                </a:tc>
                <a:tc>
                  <a:txBody>
                    <a:bodyPr/>
                    <a:lstStyle/>
                    <a:p>
                      <a:pPr algn="ctr"/>
                      <a:r>
                        <a:rPr lang="en-US" dirty="0"/>
                        <a:t>$ </a:t>
                      </a:r>
                      <a:r>
                        <a:rPr lang="en-US" baseline="0" dirty="0"/>
                        <a:t> </a:t>
                      </a:r>
                      <a:r>
                        <a:rPr lang="en-US" dirty="0"/>
                        <a:t> 122,836</a:t>
                      </a:r>
                    </a:p>
                  </a:txBody>
                  <a:tcPr/>
                </a:tc>
                <a:extLst>
                  <a:ext uri="{0D108BD9-81ED-4DB2-BD59-A6C34878D82A}">
                    <a16:rowId xmlns:a16="http://schemas.microsoft.com/office/drawing/2014/main" val="10004"/>
                  </a:ext>
                </a:extLst>
              </a:tr>
              <a:tr h="365760">
                <a:tc>
                  <a:txBody>
                    <a:bodyPr/>
                    <a:lstStyle/>
                    <a:p>
                      <a:r>
                        <a:rPr lang="en-US" dirty="0"/>
                        <a:t>Unassigned</a:t>
                      </a:r>
                      <a:r>
                        <a:rPr lang="en-US" baseline="0" dirty="0"/>
                        <a:t> Fund Bal</a:t>
                      </a:r>
                      <a:endParaRPr lang="en-US" dirty="0"/>
                    </a:p>
                  </a:txBody>
                  <a:tcPr/>
                </a:tc>
                <a:tc>
                  <a:txBody>
                    <a:bodyPr/>
                    <a:lstStyle/>
                    <a:p>
                      <a:pPr algn="ctr"/>
                      <a:r>
                        <a:rPr lang="en-US" dirty="0"/>
                        <a:t>$2,077,619</a:t>
                      </a:r>
                    </a:p>
                  </a:txBody>
                  <a:tcPr/>
                </a:tc>
                <a:tc>
                  <a:txBody>
                    <a:bodyPr/>
                    <a:lstStyle/>
                    <a:p>
                      <a:pPr algn="ctr"/>
                      <a:r>
                        <a:rPr lang="en-US" dirty="0"/>
                        <a:t>$2,287,483</a:t>
                      </a:r>
                    </a:p>
                  </a:txBody>
                  <a:tcPr/>
                </a:tc>
                <a:extLst>
                  <a:ext uri="{0D108BD9-81ED-4DB2-BD59-A6C34878D82A}">
                    <a16:rowId xmlns:a16="http://schemas.microsoft.com/office/drawing/2014/main" val="10005"/>
                  </a:ext>
                </a:extLst>
              </a:tr>
              <a:tr h="579120">
                <a:tc>
                  <a:txBody>
                    <a:bodyPr/>
                    <a:lstStyle/>
                    <a:p>
                      <a:pPr algn="l"/>
                      <a:r>
                        <a:rPr lang="en-US" sz="1600" baseline="0" dirty="0"/>
                        <a:t>Unreserved FB Decrease                                                  17-18 to 18-19</a:t>
                      </a:r>
                      <a:endParaRPr lang="en-US" sz="1600" dirty="0"/>
                    </a:p>
                  </a:txBody>
                  <a:tcPr/>
                </a:tc>
                <a:tc>
                  <a:txBody>
                    <a:bodyPr/>
                    <a:lstStyle/>
                    <a:p>
                      <a:pPr algn="ctr"/>
                      <a:r>
                        <a:rPr lang="en-US" dirty="0"/>
                        <a:t>($  209,864)</a:t>
                      </a:r>
                    </a:p>
                  </a:txBody>
                  <a:tcPr/>
                </a:tc>
                <a:tc>
                  <a:txBody>
                    <a:bodyPr/>
                    <a:lstStyle/>
                    <a:p>
                      <a:pPr algn="ctr"/>
                      <a:r>
                        <a:rPr lang="en-US" dirty="0"/>
                        <a:t>($    77,086)</a:t>
                      </a:r>
                    </a:p>
                  </a:txBody>
                  <a:tcPr/>
                </a:tc>
                <a:extLst>
                  <a:ext uri="{0D108BD9-81ED-4DB2-BD59-A6C34878D82A}">
                    <a16:rowId xmlns:a16="http://schemas.microsoft.com/office/drawing/2014/main" val="10006"/>
                  </a:ext>
                </a:extLst>
              </a:tr>
              <a:tr h="365760">
                <a:tc>
                  <a:txBody>
                    <a:bodyPr/>
                    <a:lstStyle/>
                    <a:p>
                      <a:endParaRPr lang="en-US" sz="1600"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7"/>
                  </a:ext>
                </a:extLst>
              </a:tr>
              <a:tr h="365760">
                <a:tc>
                  <a:txBody>
                    <a:bodyPr/>
                    <a:lstStyle/>
                    <a:p>
                      <a:r>
                        <a:rPr lang="en-US" sz="1600" dirty="0"/>
                        <a:t>Budgeted</a:t>
                      </a:r>
                      <a:r>
                        <a:rPr lang="en-US" sz="1600" baseline="0" dirty="0"/>
                        <a:t> </a:t>
                      </a:r>
                      <a:r>
                        <a:rPr lang="en-US" sz="1600" baseline="0" dirty="0" err="1"/>
                        <a:t>Inc</a:t>
                      </a:r>
                      <a:r>
                        <a:rPr lang="en-US" sz="1600" baseline="0" dirty="0"/>
                        <a:t>/(Dec) in FB</a:t>
                      </a:r>
                      <a:endParaRPr lang="en-US" sz="1600" dirty="0"/>
                    </a:p>
                  </a:txBody>
                  <a:tcPr/>
                </a:tc>
                <a:tc>
                  <a:txBody>
                    <a:bodyPr/>
                    <a:lstStyle/>
                    <a:p>
                      <a:pPr algn="ctr"/>
                      <a:r>
                        <a:rPr lang="en-US" dirty="0"/>
                        <a:t>($     65,863)</a:t>
                      </a:r>
                    </a:p>
                  </a:txBody>
                  <a:tcPr/>
                </a:tc>
                <a:tc>
                  <a:txBody>
                    <a:bodyPr/>
                    <a:lstStyle/>
                    <a:p>
                      <a:pPr algn="ctr"/>
                      <a:r>
                        <a:rPr lang="en-US" dirty="0"/>
                        <a:t>($     91,708)</a:t>
                      </a:r>
                    </a:p>
                  </a:txBody>
                  <a:tcPr/>
                </a:tc>
                <a:extLst>
                  <a:ext uri="{0D108BD9-81ED-4DB2-BD59-A6C34878D82A}">
                    <a16:rowId xmlns:a16="http://schemas.microsoft.com/office/drawing/2014/main" val="10008"/>
                  </a:ext>
                </a:extLst>
              </a:tr>
              <a:tr h="365760">
                <a:tc>
                  <a:txBody>
                    <a:bodyPr/>
                    <a:lstStyle/>
                    <a:p>
                      <a:r>
                        <a:rPr lang="en-US" sz="1600" dirty="0"/>
                        <a:t>Actual </a:t>
                      </a:r>
                      <a:r>
                        <a:rPr lang="en-US" sz="1600" dirty="0" err="1"/>
                        <a:t>Inc</a:t>
                      </a:r>
                      <a:r>
                        <a:rPr lang="en-US" sz="1600" dirty="0"/>
                        <a:t>/(Dec) in FB</a:t>
                      </a:r>
                    </a:p>
                  </a:txBody>
                  <a:tcPr/>
                </a:tc>
                <a:tc>
                  <a:txBody>
                    <a:bodyPr/>
                    <a:lstStyle/>
                    <a:p>
                      <a:pPr algn="ctr"/>
                      <a:r>
                        <a:rPr lang="en-US" dirty="0"/>
                        <a:t>$</a:t>
                      </a:r>
                      <a:r>
                        <a:rPr lang="en-US" baseline="0" dirty="0"/>
                        <a:t>    </a:t>
                      </a:r>
                      <a:r>
                        <a:rPr lang="en-US" dirty="0"/>
                        <a:t>53,068</a:t>
                      </a:r>
                    </a:p>
                  </a:txBody>
                  <a:tcPr/>
                </a:tc>
                <a:tc>
                  <a:txBody>
                    <a:bodyPr/>
                    <a:lstStyle/>
                    <a:p>
                      <a:pPr algn="ctr"/>
                      <a:r>
                        <a:rPr lang="en-US" dirty="0"/>
                        <a:t>($</a:t>
                      </a:r>
                      <a:r>
                        <a:rPr lang="en-US" baseline="0" dirty="0"/>
                        <a:t>   </a:t>
                      </a:r>
                      <a:r>
                        <a:rPr lang="en-US" dirty="0"/>
                        <a:t>127,940)</a:t>
                      </a:r>
                    </a:p>
                  </a:txBody>
                  <a:tcPr/>
                </a:tc>
                <a:extLst>
                  <a:ext uri="{0D108BD9-81ED-4DB2-BD59-A6C34878D82A}">
                    <a16:rowId xmlns:a16="http://schemas.microsoft.com/office/drawing/2014/main" val="10009"/>
                  </a:ext>
                </a:extLst>
              </a:tr>
              <a:tr h="365760">
                <a:tc>
                  <a:txBody>
                    <a:bodyPr/>
                    <a:lstStyle/>
                    <a:p>
                      <a:r>
                        <a:rPr lang="en-US" sz="1600" baseline="0" dirty="0"/>
                        <a:t>Budgeted Enrollment</a:t>
                      </a:r>
                      <a:endParaRPr lang="en-US" sz="1600" dirty="0"/>
                    </a:p>
                  </a:txBody>
                  <a:tcPr/>
                </a:tc>
                <a:tc>
                  <a:txBody>
                    <a:bodyPr/>
                    <a:lstStyle/>
                    <a:p>
                      <a:pPr algn="ctr"/>
                      <a:r>
                        <a:rPr lang="en-US" dirty="0"/>
                        <a:t>2,460</a:t>
                      </a:r>
                    </a:p>
                  </a:txBody>
                  <a:tcPr/>
                </a:tc>
                <a:tc>
                  <a:txBody>
                    <a:bodyPr/>
                    <a:lstStyle/>
                    <a:p>
                      <a:pPr algn="ctr"/>
                      <a:r>
                        <a:rPr lang="en-US" dirty="0"/>
                        <a:t>2,389</a:t>
                      </a:r>
                    </a:p>
                  </a:txBody>
                  <a:tcPr/>
                </a:tc>
                <a:extLst>
                  <a:ext uri="{0D108BD9-81ED-4DB2-BD59-A6C34878D82A}">
                    <a16:rowId xmlns:a16="http://schemas.microsoft.com/office/drawing/2014/main" val="10010"/>
                  </a:ext>
                </a:extLst>
              </a:tr>
              <a:tr h="365760">
                <a:tc>
                  <a:txBody>
                    <a:bodyPr/>
                    <a:lstStyle/>
                    <a:p>
                      <a:r>
                        <a:rPr lang="en-US" sz="1600" dirty="0"/>
                        <a:t>Actual Enrollment</a:t>
                      </a:r>
                    </a:p>
                  </a:txBody>
                  <a:tcPr/>
                </a:tc>
                <a:tc>
                  <a:txBody>
                    <a:bodyPr/>
                    <a:lstStyle/>
                    <a:p>
                      <a:pPr algn="ctr"/>
                      <a:r>
                        <a:rPr lang="en-US" dirty="0"/>
                        <a:t>2,461.13</a:t>
                      </a:r>
                    </a:p>
                  </a:txBody>
                  <a:tcPr/>
                </a:tc>
                <a:tc>
                  <a:txBody>
                    <a:bodyPr/>
                    <a:lstStyle/>
                    <a:p>
                      <a:pPr algn="ctr"/>
                      <a:r>
                        <a:rPr lang="en-US" dirty="0"/>
                        <a:t>2,419.06</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a:bodyPr>
          <a:lstStyle/>
          <a:p>
            <a:r>
              <a:rPr lang="en-US" sz="2800" dirty="0"/>
              <a:t>Items Directly Affecting Total Fund Balance</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767567245"/>
              </p:ext>
            </p:extLst>
          </p:nvPr>
        </p:nvGraphicFramePr>
        <p:xfrm>
          <a:off x="457200" y="1676401"/>
          <a:ext cx="8077200" cy="4170907"/>
        </p:xfrm>
        <a:graphic>
          <a:graphicData uri="http://schemas.openxmlformats.org/drawingml/2006/table">
            <a:tbl>
              <a:tblPr firstRow="1" bandRow="1">
                <a:tableStyleId>{5C22544A-7EE6-4342-B048-85BDC9FD1C3A}</a:tableStyleId>
              </a:tblPr>
              <a:tblGrid>
                <a:gridCol w="5758003">
                  <a:extLst>
                    <a:ext uri="{9D8B030D-6E8A-4147-A177-3AD203B41FA5}">
                      <a16:colId xmlns:a16="http://schemas.microsoft.com/office/drawing/2014/main" val="20000"/>
                    </a:ext>
                  </a:extLst>
                </a:gridCol>
                <a:gridCol w="2319197">
                  <a:extLst>
                    <a:ext uri="{9D8B030D-6E8A-4147-A177-3AD203B41FA5}">
                      <a16:colId xmlns:a16="http://schemas.microsoft.com/office/drawing/2014/main" val="20001"/>
                    </a:ext>
                  </a:extLst>
                </a:gridCol>
              </a:tblGrid>
              <a:tr h="343320">
                <a:tc>
                  <a:txBody>
                    <a:bodyPr/>
                    <a:lstStyle/>
                    <a:p>
                      <a:r>
                        <a:rPr lang="en-US" sz="1200" dirty="0"/>
                        <a:t>Item/Description</a:t>
                      </a:r>
                    </a:p>
                  </a:txBody>
                  <a:tcPr/>
                </a:tc>
                <a:tc>
                  <a:txBody>
                    <a:bodyPr/>
                    <a:lstStyle/>
                    <a:p>
                      <a:endParaRPr lang="en-US" sz="1200" dirty="0"/>
                    </a:p>
                  </a:txBody>
                  <a:tcPr/>
                </a:tc>
                <a:extLst>
                  <a:ext uri="{0D108BD9-81ED-4DB2-BD59-A6C34878D82A}">
                    <a16:rowId xmlns:a16="http://schemas.microsoft.com/office/drawing/2014/main" val="10000"/>
                  </a:ext>
                </a:extLst>
              </a:tr>
              <a:tr h="286100">
                <a:tc>
                  <a:txBody>
                    <a:bodyPr/>
                    <a:lstStyle/>
                    <a:p>
                      <a:r>
                        <a:rPr lang="en-US" sz="1200" b="0" baseline="0" dirty="0"/>
                        <a:t>Certificated Base Salaries/Unbudgeted Position Greater Than Budget</a:t>
                      </a:r>
                      <a:endParaRPr lang="en-US" sz="1200" b="0" dirty="0"/>
                    </a:p>
                  </a:txBody>
                  <a:tcPr/>
                </a:tc>
                <a:tc>
                  <a:txBody>
                    <a:bodyPr/>
                    <a:lstStyle/>
                    <a:p>
                      <a:pPr algn="ctr"/>
                      <a:r>
                        <a:rPr lang="en-US" sz="1200" dirty="0"/>
                        <a:t>($   78,000)</a:t>
                      </a:r>
                    </a:p>
                  </a:txBody>
                  <a:tcPr/>
                </a:tc>
                <a:extLst>
                  <a:ext uri="{0D108BD9-81ED-4DB2-BD59-A6C34878D82A}">
                    <a16:rowId xmlns:a16="http://schemas.microsoft.com/office/drawing/2014/main" val="10001"/>
                  </a:ext>
                </a:extLst>
              </a:tr>
              <a:tr h="365777">
                <a:tc>
                  <a:txBody>
                    <a:bodyPr/>
                    <a:lstStyle/>
                    <a:p>
                      <a:r>
                        <a:rPr lang="en-US" sz="1200" b="0" dirty="0"/>
                        <a:t>Transfer</a:t>
                      </a:r>
                      <a:r>
                        <a:rPr lang="en-US" sz="1200" b="0" baseline="0" dirty="0"/>
                        <a:t> of State Forest Funds from DSF Less Than Budgeted</a:t>
                      </a:r>
                      <a:endParaRPr lang="en-US" sz="1200" b="0" dirty="0"/>
                    </a:p>
                  </a:txBody>
                  <a:tcPr/>
                </a:tc>
                <a:tc>
                  <a:txBody>
                    <a:bodyPr/>
                    <a:lstStyle/>
                    <a:p>
                      <a:pPr algn="ctr"/>
                      <a:r>
                        <a:rPr lang="en-US" sz="1200" dirty="0"/>
                        <a:t>($150,000)</a:t>
                      </a:r>
                    </a:p>
                  </a:txBody>
                  <a:tcPr/>
                </a:tc>
                <a:extLst>
                  <a:ext uri="{0D108BD9-81ED-4DB2-BD59-A6C34878D82A}">
                    <a16:rowId xmlns:a16="http://schemas.microsoft.com/office/drawing/2014/main" val="10002"/>
                  </a:ext>
                </a:extLst>
              </a:tr>
              <a:tr h="286100">
                <a:tc>
                  <a:txBody>
                    <a:bodyPr/>
                    <a:lstStyle/>
                    <a:p>
                      <a:pPr algn="l"/>
                      <a:r>
                        <a:rPr lang="en-US" sz="1200" dirty="0"/>
                        <a:t>Daycare</a:t>
                      </a:r>
                      <a:r>
                        <a:rPr lang="en-US" sz="1200" baseline="0" dirty="0"/>
                        <a:t> Net Revenues/Expenditures Less than Budgeted</a:t>
                      </a:r>
                      <a:endParaRPr lang="en-US" sz="1200" dirty="0"/>
                    </a:p>
                  </a:txBody>
                  <a:tcPr/>
                </a:tc>
                <a:tc>
                  <a:txBody>
                    <a:bodyPr/>
                    <a:lstStyle/>
                    <a:p>
                      <a:pPr algn="ctr"/>
                      <a:r>
                        <a:rPr lang="en-US" sz="1200" dirty="0"/>
                        <a:t>($  32,000)</a:t>
                      </a:r>
                    </a:p>
                  </a:txBody>
                  <a:tcPr/>
                </a:tc>
                <a:extLst>
                  <a:ext uri="{0D108BD9-81ED-4DB2-BD59-A6C34878D82A}">
                    <a16:rowId xmlns:a16="http://schemas.microsoft.com/office/drawing/2014/main" val="10003"/>
                  </a:ext>
                </a:extLst>
              </a:tr>
              <a:tr h="286100">
                <a:tc>
                  <a:txBody>
                    <a:bodyPr/>
                    <a:lstStyle/>
                    <a:p>
                      <a:r>
                        <a:rPr lang="en-US" sz="1200" b="0" dirty="0"/>
                        <a:t>Unbudgeted SEIU Salary</a:t>
                      </a:r>
                    </a:p>
                  </a:txBody>
                  <a:tcPr/>
                </a:tc>
                <a:tc>
                  <a:txBody>
                    <a:bodyPr/>
                    <a:lstStyle/>
                    <a:p>
                      <a:pPr algn="ctr"/>
                      <a:r>
                        <a:rPr lang="en-US" sz="1200" dirty="0"/>
                        <a:t>($240,000)</a:t>
                      </a:r>
                    </a:p>
                  </a:txBody>
                  <a:tcPr/>
                </a:tc>
                <a:extLst>
                  <a:ext uri="{0D108BD9-81ED-4DB2-BD59-A6C34878D82A}">
                    <a16:rowId xmlns:a16="http://schemas.microsoft.com/office/drawing/2014/main" val="10004"/>
                  </a:ext>
                </a:extLst>
              </a:tr>
              <a:tr h="286100">
                <a:tc>
                  <a:txBody>
                    <a:bodyPr/>
                    <a:lstStyle/>
                    <a:p>
                      <a:pPr algn="l"/>
                      <a:r>
                        <a:rPr lang="en-US" sz="1200" dirty="0"/>
                        <a:t>Property Tax/Local Effort Assistance Less than Budgeted</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t>($272,000)</a:t>
                      </a:r>
                    </a:p>
                  </a:txBody>
                  <a:tcPr/>
                </a:tc>
                <a:extLst>
                  <a:ext uri="{0D108BD9-81ED-4DB2-BD59-A6C34878D82A}">
                    <a16:rowId xmlns:a16="http://schemas.microsoft.com/office/drawing/2014/main" val="10005"/>
                  </a:ext>
                </a:extLst>
              </a:tr>
              <a:tr h="286100">
                <a:tc>
                  <a:txBody>
                    <a:bodyPr/>
                    <a:lstStyle/>
                    <a:p>
                      <a:pPr algn="l"/>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tc>
                <a:extLst>
                  <a:ext uri="{0D108BD9-81ED-4DB2-BD59-A6C34878D82A}">
                    <a16:rowId xmlns:a16="http://schemas.microsoft.com/office/drawing/2014/main" val="2120403285"/>
                  </a:ext>
                </a:extLst>
              </a:tr>
              <a:tr h="286100">
                <a:tc>
                  <a:txBody>
                    <a:bodyPr/>
                    <a:lstStyle/>
                    <a:p>
                      <a:pPr algn="l"/>
                      <a:r>
                        <a:rPr lang="en-US" sz="1200" dirty="0"/>
                        <a:t>Benefits less than</a:t>
                      </a:r>
                      <a:r>
                        <a:rPr lang="en-US" sz="1200" baseline="0" dirty="0"/>
                        <a:t> budgeted</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t>$355,000</a:t>
                      </a:r>
                    </a:p>
                  </a:txBody>
                  <a:tcPr/>
                </a:tc>
                <a:extLst>
                  <a:ext uri="{0D108BD9-81ED-4DB2-BD59-A6C34878D82A}">
                    <a16:rowId xmlns:a16="http://schemas.microsoft.com/office/drawing/2014/main" val="10006"/>
                  </a:ext>
                </a:extLst>
              </a:tr>
              <a:tr h="286100">
                <a:tc>
                  <a:txBody>
                    <a:bodyPr/>
                    <a:lstStyle/>
                    <a:p>
                      <a:pPr algn="l"/>
                      <a:r>
                        <a:rPr lang="en-US" sz="1200" dirty="0"/>
                        <a:t>Transportation</a:t>
                      </a:r>
                      <a:r>
                        <a:rPr lang="en-US" sz="1200" baseline="0" dirty="0"/>
                        <a:t> Allocation Greater than Budgeted</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t>$200,000</a:t>
                      </a:r>
                    </a:p>
                  </a:txBody>
                  <a:tcPr/>
                </a:tc>
                <a:extLst>
                  <a:ext uri="{0D108BD9-81ED-4DB2-BD59-A6C34878D82A}">
                    <a16:rowId xmlns:a16="http://schemas.microsoft.com/office/drawing/2014/main" val="10007"/>
                  </a:ext>
                </a:extLst>
              </a:tr>
              <a:tr h="286100">
                <a:tc>
                  <a:txBody>
                    <a:bodyPr/>
                    <a:lstStyle/>
                    <a:p>
                      <a:pPr algn="l"/>
                      <a:r>
                        <a:rPr lang="en-US" sz="1200" baseline="0" dirty="0"/>
                        <a:t>Certificated </a:t>
                      </a:r>
                      <a:r>
                        <a:rPr lang="en-US" sz="1200" baseline="0" dirty="0" err="1"/>
                        <a:t>Add’l</a:t>
                      </a:r>
                      <a:r>
                        <a:rPr lang="en-US" sz="1200" baseline="0" dirty="0"/>
                        <a:t> Pay Less Than Budgeted (leave, </a:t>
                      </a:r>
                      <a:r>
                        <a:rPr lang="en-US" sz="1200" baseline="0" dirty="0" err="1"/>
                        <a:t>Dist</a:t>
                      </a:r>
                      <a:r>
                        <a:rPr lang="en-US" sz="1200" baseline="0" dirty="0"/>
                        <a:t> Days, Curriculum Pay)</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t>$  42,000</a:t>
                      </a:r>
                    </a:p>
                  </a:txBody>
                  <a:tcPr/>
                </a:tc>
                <a:extLst>
                  <a:ext uri="{0D108BD9-81ED-4DB2-BD59-A6C34878D82A}">
                    <a16:rowId xmlns:a16="http://schemas.microsoft.com/office/drawing/2014/main" val="10008"/>
                  </a:ext>
                </a:extLst>
              </a:tr>
              <a:tr h="286100">
                <a:tc>
                  <a:txBody>
                    <a:bodyPr/>
                    <a:lstStyle/>
                    <a:p>
                      <a:pPr algn="l"/>
                      <a:r>
                        <a:rPr lang="en-US" sz="1200" baseline="0" dirty="0"/>
                        <a:t>Classified </a:t>
                      </a:r>
                      <a:r>
                        <a:rPr lang="en-US" sz="1200" baseline="0" dirty="0" err="1"/>
                        <a:t>Add’l</a:t>
                      </a:r>
                      <a:r>
                        <a:rPr lang="en-US" sz="1200" baseline="0" dirty="0"/>
                        <a:t> Pay Less Than Budgeted (OT, Para Prof Dev, </a:t>
                      </a:r>
                      <a:r>
                        <a:rPr lang="en-US" sz="1200" baseline="0" dirty="0" err="1"/>
                        <a:t>Add’l</a:t>
                      </a:r>
                      <a:r>
                        <a:rPr lang="en-US" sz="1200" baseline="0" dirty="0"/>
                        <a:t> Pay)</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t>$  16,000</a:t>
                      </a:r>
                    </a:p>
                  </a:txBody>
                  <a:tcPr/>
                </a:tc>
                <a:extLst>
                  <a:ext uri="{0D108BD9-81ED-4DB2-BD59-A6C34878D82A}">
                    <a16:rowId xmlns:a16="http://schemas.microsoft.com/office/drawing/2014/main" val="10009"/>
                  </a:ext>
                </a:extLst>
              </a:tr>
              <a:tr h="286100">
                <a:tc>
                  <a:txBody>
                    <a:bodyPr/>
                    <a:lstStyle/>
                    <a:p>
                      <a:r>
                        <a:rPr lang="en-US" sz="1200" dirty="0" err="1"/>
                        <a:t>Pcard</a:t>
                      </a:r>
                      <a:r>
                        <a:rPr lang="en-US" sz="1200" dirty="0"/>
                        <a:t> Rebate/Investment</a:t>
                      </a:r>
                      <a:r>
                        <a:rPr lang="en-US" sz="1200" baseline="0" dirty="0"/>
                        <a:t> Earnings Greater Than Budget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t>$  35,000</a:t>
                      </a:r>
                    </a:p>
                  </a:txBody>
                  <a:tcPr/>
                </a:tc>
                <a:extLst>
                  <a:ext uri="{0D108BD9-81ED-4DB2-BD59-A6C34878D82A}">
                    <a16:rowId xmlns:a16="http://schemas.microsoft.com/office/drawing/2014/main" val="10010"/>
                  </a:ext>
                </a:extLst>
              </a:tr>
              <a:tr h="286100">
                <a:tc>
                  <a:txBody>
                    <a:bodyPr/>
                    <a:lstStyle/>
                    <a:p>
                      <a:r>
                        <a:rPr lang="en-US" sz="1200" dirty="0"/>
                        <a:t>18 Special Ed Students (PK-21) Over Budget/Safety Net Greater than Budget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t>$181,500</a:t>
                      </a:r>
                    </a:p>
                  </a:txBody>
                  <a:tcPr/>
                </a:tc>
                <a:extLst>
                  <a:ext uri="{0D108BD9-81ED-4DB2-BD59-A6C34878D82A}">
                    <a16:rowId xmlns:a16="http://schemas.microsoft.com/office/drawing/2014/main" val="10011"/>
                  </a:ext>
                </a:extLst>
              </a:tr>
              <a:tr h="314710">
                <a:tc>
                  <a:txBody>
                    <a:bodyPr/>
                    <a:lstStyle/>
                    <a:p>
                      <a:r>
                        <a:rPr lang="en-US" sz="1200" dirty="0"/>
                        <a:t>      Total</a:t>
                      </a:r>
                      <a:r>
                        <a:rPr lang="en-US" sz="1200" baseline="0" dirty="0"/>
                        <a:t> </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t>$57,500</a:t>
                      </a:r>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4266408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Levy Dollars</a:t>
            </a:r>
          </a:p>
        </p:txBody>
      </p:sp>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67806683"/>
              </p:ext>
            </p:extLst>
          </p:nvPr>
        </p:nvGraphicFramePr>
        <p:xfrm>
          <a:off x="533400" y="1905000"/>
          <a:ext cx="7543800" cy="4251960"/>
        </p:xfrm>
        <a:graphic>
          <a:graphicData uri="http://schemas.openxmlformats.org/drawingml/2006/table">
            <a:tbl>
              <a:tblPr firstRow="1" bandRow="1">
                <a:tableStyleId>{5C22544A-7EE6-4342-B048-85BDC9FD1C3A}</a:tableStyleId>
              </a:tblPr>
              <a:tblGrid>
                <a:gridCol w="4062046">
                  <a:extLst>
                    <a:ext uri="{9D8B030D-6E8A-4147-A177-3AD203B41FA5}">
                      <a16:colId xmlns:a16="http://schemas.microsoft.com/office/drawing/2014/main" val="20000"/>
                    </a:ext>
                  </a:extLst>
                </a:gridCol>
                <a:gridCol w="1823776">
                  <a:extLst>
                    <a:ext uri="{9D8B030D-6E8A-4147-A177-3AD203B41FA5}">
                      <a16:colId xmlns:a16="http://schemas.microsoft.com/office/drawing/2014/main" val="20001"/>
                    </a:ext>
                  </a:extLst>
                </a:gridCol>
                <a:gridCol w="1657978">
                  <a:extLst>
                    <a:ext uri="{9D8B030D-6E8A-4147-A177-3AD203B41FA5}">
                      <a16:colId xmlns:a16="http://schemas.microsoft.com/office/drawing/2014/main" val="20002"/>
                    </a:ext>
                  </a:extLst>
                </a:gridCol>
              </a:tblGrid>
              <a:tr h="552450">
                <a:tc>
                  <a:txBody>
                    <a:bodyPr/>
                    <a:lstStyle/>
                    <a:p>
                      <a:r>
                        <a:rPr lang="en-US" baseline="0" dirty="0">
                          <a:solidFill>
                            <a:schemeClr val="bg1"/>
                          </a:solidFill>
                        </a:rPr>
                        <a:t>Expenditure Type</a:t>
                      </a:r>
                    </a:p>
                  </a:txBody>
                  <a:tcPr/>
                </a:tc>
                <a:tc>
                  <a:txBody>
                    <a:bodyPr/>
                    <a:lstStyle/>
                    <a:p>
                      <a:r>
                        <a:rPr lang="en-US" dirty="0">
                          <a:solidFill>
                            <a:schemeClr val="bg1"/>
                          </a:solidFill>
                        </a:rPr>
                        <a:t>Levy Dollars</a:t>
                      </a:r>
                    </a:p>
                    <a:p>
                      <a:r>
                        <a:rPr lang="en-US" dirty="0">
                          <a:solidFill>
                            <a:schemeClr val="bg1"/>
                          </a:solidFill>
                        </a:rPr>
                        <a:t>2018-2019</a:t>
                      </a:r>
                    </a:p>
                  </a:txBody>
                  <a:tcPr/>
                </a:tc>
                <a:tc>
                  <a:txBody>
                    <a:bodyPr/>
                    <a:lstStyle/>
                    <a:p>
                      <a:r>
                        <a:rPr lang="en-US" dirty="0">
                          <a:solidFill>
                            <a:schemeClr val="bg1"/>
                          </a:solidFill>
                        </a:rPr>
                        <a:t>Levy Dollars</a:t>
                      </a:r>
                    </a:p>
                    <a:p>
                      <a:r>
                        <a:rPr lang="en-US" dirty="0">
                          <a:solidFill>
                            <a:schemeClr val="bg1"/>
                          </a:solidFill>
                        </a:rPr>
                        <a:t>2017-2018</a:t>
                      </a:r>
                    </a:p>
                  </a:txBody>
                  <a:tcPr/>
                </a:tc>
                <a:extLst>
                  <a:ext uri="{0D108BD9-81ED-4DB2-BD59-A6C34878D82A}">
                    <a16:rowId xmlns:a16="http://schemas.microsoft.com/office/drawing/2014/main" val="10000"/>
                  </a:ext>
                </a:extLst>
              </a:tr>
              <a:tr h="350520">
                <a:tc>
                  <a:txBody>
                    <a:bodyPr/>
                    <a:lstStyle/>
                    <a:p>
                      <a:r>
                        <a:rPr lang="en-US" sz="1400" dirty="0"/>
                        <a:t>Certificated</a:t>
                      </a:r>
                      <a:r>
                        <a:rPr lang="en-US" sz="1400" baseline="0" dirty="0"/>
                        <a:t> Salaries (approx. 4 FTE less than funded)</a:t>
                      </a:r>
                    </a:p>
                  </a:txBody>
                  <a:tcPr/>
                </a:tc>
                <a:tc>
                  <a:txBody>
                    <a:bodyPr/>
                    <a:lstStyle/>
                    <a:p>
                      <a:pPr algn="ctr" fontAlgn="b"/>
                      <a:r>
                        <a:rPr lang="en-US" sz="1400" b="0" i="0" u="none" strike="noStrike" baseline="0" dirty="0">
                          <a:effectLst/>
                          <a:latin typeface="+mj-lt"/>
                        </a:rPr>
                        <a:t>$     46,900</a:t>
                      </a:r>
                    </a:p>
                  </a:txBody>
                  <a:tcPr marL="9525" marR="9525" marT="9525" marB="0" anchor="b"/>
                </a:tc>
                <a:tc>
                  <a:txBody>
                    <a:bodyPr/>
                    <a:lstStyle/>
                    <a:p>
                      <a:pPr algn="ctr" fontAlgn="b"/>
                      <a:r>
                        <a:rPr lang="en-US" sz="1400" b="0" i="0" u="none" strike="noStrike" baseline="0" dirty="0">
                          <a:effectLst/>
                          <a:latin typeface="+mj-lt"/>
                        </a:rPr>
                        <a:t>$  667,000</a:t>
                      </a:r>
                    </a:p>
                  </a:txBody>
                  <a:tcPr marL="9525" marR="9525" marT="9525" marB="0" anchor="b"/>
                </a:tc>
                <a:extLst>
                  <a:ext uri="{0D108BD9-81ED-4DB2-BD59-A6C34878D82A}">
                    <a16:rowId xmlns:a16="http://schemas.microsoft.com/office/drawing/2014/main" val="10001"/>
                  </a:ext>
                </a:extLst>
              </a:tr>
              <a:tr h="304800">
                <a:tc>
                  <a:txBody>
                    <a:bodyPr/>
                    <a:lstStyle/>
                    <a:p>
                      <a:r>
                        <a:rPr lang="en-US" sz="1400" dirty="0"/>
                        <a:t>Classified Salaries (</a:t>
                      </a:r>
                      <a:r>
                        <a:rPr lang="en-US" sz="1400" dirty="0" err="1"/>
                        <a:t>Alloc</a:t>
                      </a:r>
                      <a:r>
                        <a:rPr lang="en-US" sz="1400" dirty="0"/>
                        <a:t> Increase)</a:t>
                      </a:r>
                    </a:p>
                  </a:txBody>
                  <a:tcPr/>
                </a:tc>
                <a:tc>
                  <a:txBody>
                    <a:bodyPr/>
                    <a:lstStyle/>
                    <a:p>
                      <a:pPr algn="ctr" fontAlgn="b"/>
                      <a:r>
                        <a:rPr lang="en-US" sz="1400" b="0" i="0" u="none" strike="noStrike" baseline="0" dirty="0">
                          <a:effectLst/>
                          <a:latin typeface="+mj-lt"/>
                        </a:rPr>
                        <a:t>$1,646,000</a:t>
                      </a:r>
                    </a:p>
                  </a:txBody>
                  <a:tcPr marL="9525" marR="9525" marT="9525" marB="0" anchor="b"/>
                </a:tc>
                <a:tc>
                  <a:txBody>
                    <a:bodyPr/>
                    <a:lstStyle/>
                    <a:p>
                      <a:pPr algn="ctr" fontAlgn="b"/>
                      <a:r>
                        <a:rPr lang="en-US" sz="1400" b="0" i="0" u="none" strike="noStrike" baseline="0" dirty="0">
                          <a:effectLst/>
                          <a:latin typeface="+mj-lt"/>
                        </a:rPr>
                        <a:t>$1,892,400</a:t>
                      </a:r>
                    </a:p>
                  </a:txBody>
                  <a:tcPr marL="9525" marR="9525" marT="9525" marB="0" anchor="b"/>
                </a:tc>
                <a:extLst>
                  <a:ext uri="{0D108BD9-81ED-4DB2-BD59-A6C34878D82A}">
                    <a16:rowId xmlns:a16="http://schemas.microsoft.com/office/drawing/2014/main" val="10002"/>
                  </a:ext>
                </a:extLst>
              </a:tr>
              <a:tr h="304800">
                <a:tc>
                  <a:txBody>
                    <a:bodyPr/>
                    <a:lstStyle/>
                    <a:p>
                      <a:r>
                        <a:rPr lang="en-US" sz="1400" dirty="0"/>
                        <a:t>Administrator</a:t>
                      </a:r>
                      <a:r>
                        <a:rPr lang="en-US" sz="1400" baseline="0" dirty="0"/>
                        <a:t> Salaries (</a:t>
                      </a:r>
                      <a:r>
                        <a:rPr lang="en-US" sz="1400" baseline="0" dirty="0" err="1"/>
                        <a:t>Alloc</a:t>
                      </a:r>
                      <a:r>
                        <a:rPr lang="en-US" sz="1400" baseline="0" dirty="0"/>
                        <a:t> Increase)</a:t>
                      </a:r>
                      <a:endParaRPr lang="en-US" sz="1400" dirty="0"/>
                    </a:p>
                  </a:txBody>
                  <a:tcPr/>
                </a:tc>
                <a:tc>
                  <a:txBody>
                    <a:bodyPr/>
                    <a:lstStyle/>
                    <a:p>
                      <a:pPr algn="ctr" fontAlgn="b"/>
                      <a:r>
                        <a:rPr lang="en-US" sz="1400" b="0" i="0" u="none" strike="noStrike" baseline="0" dirty="0">
                          <a:effectLst/>
                          <a:latin typeface="+mj-lt"/>
                        </a:rPr>
                        <a:t>$    84,000</a:t>
                      </a:r>
                    </a:p>
                  </a:txBody>
                  <a:tcPr marL="9525" marR="9525" marT="9525" marB="0" anchor="b"/>
                </a:tc>
                <a:tc>
                  <a:txBody>
                    <a:bodyPr/>
                    <a:lstStyle/>
                    <a:p>
                      <a:pPr algn="ctr" fontAlgn="b"/>
                      <a:r>
                        <a:rPr lang="en-US" sz="1400" b="0" i="0" u="none" strike="noStrike" baseline="0" dirty="0">
                          <a:effectLst/>
                          <a:latin typeface="+mj-lt"/>
                        </a:rPr>
                        <a:t>$   437,000</a:t>
                      </a:r>
                    </a:p>
                  </a:txBody>
                  <a:tcPr marL="9525" marR="9525" marT="9525" marB="0" anchor="b"/>
                </a:tc>
                <a:extLst>
                  <a:ext uri="{0D108BD9-81ED-4DB2-BD59-A6C34878D82A}">
                    <a16:rowId xmlns:a16="http://schemas.microsoft.com/office/drawing/2014/main" val="10003"/>
                  </a:ext>
                </a:extLst>
              </a:tr>
              <a:tr h="304800">
                <a:tc>
                  <a:txBody>
                    <a:bodyPr/>
                    <a:lstStyle/>
                    <a:p>
                      <a:r>
                        <a:rPr lang="en-US" sz="1400" dirty="0"/>
                        <a:t>Benefits</a:t>
                      </a:r>
                    </a:p>
                  </a:txBody>
                  <a:tcPr/>
                </a:tc>
                <a:tc>
                  <a:txBody>
                    <a:bodyPr/>
                    <a:lstStyle/>
                    <a:p>
                      <a:pPr algn="ctr" fontAlgn="b"/>
                      <a:r>
                        <a:rPr lang="en-US" sz="1400" b="0" i="0" u="none" strike="noStrike" baseline="0" dirty="0">
                          <a:effectLst/>
                          <a:latin typeface="+mj-lt"/>
                        </a:rPr>
                        <a:t>$1,003,000</a:t>
                      </a:r>
                    </a:p>
                  </a:txBody>
                  <a:tcPr marL="9525" marR="9525" marT="9525" marB="0" anchor="b"/>
                </a:tc>
                <a:tc>
                  <a:txBody>
                    <a:bodyPr/>
                    <a:lstStyle/>
                    <a:p>
                      <a:pPr algn="ctr" fontAlgn="b"/>
                      <a:r>
                        <a:rPr lang="en-US" sz="1400" b="0" i="0" u="none" strike="noStrike" baseline="0" dirty="0">
                          <a:effectLst/>
                          <a:latin typeface="+mj-lt"/>
                        </a:rPr>
                        <a:t>$1,300,500</a:t>
                      </a:r>
                    </a:p>
                  </a:txBody>
                  <a:tcPr marL="9525" marR="9525" marT="9525" marB="0" anchor="b"/>
                </a:tc>
                <a:extLst>
                  <a:ext uri="{0D108BD9-81ED-4DB2-BD59-A6C34878D82A}">
                    <a16:rowId xmlns:a16="http://schemas.microsoft.com/office/drawing/2014/main" val="10004"/>
                  </a:ext>
                </a:extLst>
              </a:tr>
              <a:tr h="304800">
                <a:tc>
                  <a:txBody>
                    <a:bodyPr/>
                    <a:lstStyle/>
                    <a:p>
                      <a:r>
                        <a:rPr lang="en-US" sz="1400" dirty="0"/>
                        <a:t>Supplies/Services/Travel/Utilities/Insurance</a:t>
                      </a:r>
                    </a:p>
                  </a:txBody>
                  <a:tcPr/>
                </a:tc>
                <a:tc>
                  <a:txBody>
                    <a:bodyPr/>
                    <a:lstStyle/>
                    <a:p>
                      <a:pPr algn="ctr" fontAlgn="b"/>
                      <a:r>
                        <a:rPr lang="en-US" sz="1400" b="0" i="0" u="none" strike="noStrike" baseline="0" dirty="0">
                          <a:effectLst/>
                          <a:latin typeface="+mj-lt"/>
                        </a:rPr>
                        <a:t>$  446,000</a:t>
                      </a:r>
                    </a:p>
                  </a:txBody>
                  <a:tcPr marL="9525" marR="9525" marT="9525" marB="0" anchor="b"/>
                </a:tc>
                <a:tc>
                  <a:txBody>
                    <a:bodyPr/>
                    <a:lstStyle/>
                    <a:p>
                      <a:pPr algn="ctr" fontAlgn="b"/>
                      <a:r>
                        <a:rPr lang="en-US" sz="1400" b="0" i="0" u="none" strike="noStrike" baseline="0" dirty="0">
                          <a:effectLst/>
                          <a:latin typeface="+mj-lt"/>
                        </a:rPr>
                        <a:t>$   203,500</a:t>
                      </a:r>
                    </a:p>
                  </a:txBody>
                  <a:tcPr marL="9525" marR="9525" marT="9525" marB="0" anchor="b"/>
                </a:tc>
                <a:extLst>
                  <a:ext uri="{0D108BD9-81ED-4DB2-BD59-A6C34878D82A}">
                    <a16:rowId xmlns:a16="http://schemas.microsoft.com/office/drawing/2014/main" val="10005"/>
                  </a:ext>
                </a:extLst>
              </a:tr>
              <a:tr h="304800">
                <a:tc>
                  <a:txBody>
                    <a:bodyPr/>
                    <a:lstStyle/>
                    <a:p>
                      <a:r>
                        <a:rPr lang="en-US" sz="1400" baseline="0" dirty="0"/>
                        <a:t>Substitutes</a:t>
                      </a:r>
                      <a:endParaRPr lang="en-US" sz="1400" dirty="0"/>
                    </a:p>
                  </a:txBody>
                  <a:tcPr/>
                </a:tc>
                <a:tc>
                  <a:txBody>
                    <a:bodyPr/>
                    <a:lstStyle/>
                    <a:p>
                      <a:pPr algn="ctr"/>
                      <a:r>
                        <a:rPr lang="en-US" sz="1400" dirty="0">
                          <a:latin typeface="+mj-lt"/>
                        </a:rPr>
                        <a:t>$    </a:t>
                      </a:r>
                      <a:r>
                        <a:rPr lang="en-US" sz="1400" baseline="0" dirty="0">
                          <a:latin typeface="+mj-lt"/>
                        </a:rPr>
                        <a:t>87,00</a:t>
                      </a:r>
                      <a:r>
                        <a:rPr lang="en-US" sz="1400" dirty="0">
                          <a:latin typeface="+mj-lt"/>
                        </a:rPr>
                        <a:t>0</a:t>
                      </a:r>
                    </a:p>
                  </a:txBody>
                  <a:tcPr/>
                </a:tc>
                <a:tc>
                  <a:txBody>
                    <a:bodyPr/>
                    <a:lstStyle/>
                    <a:p>
                      <a:pPr algn="ctr"/>
                      <a:r>
                        <a:rPr lang="en-US" sz="1400" dirty="0">
                          <a:latin typeface="+mj-lt"/>
                        </a:rPr>
                        <a:t>$   </a:t>
                      </a:r>
                      <a:r>
                        <a:rPr lang="en-US" sz="1400" baseline="0" dirty="0">
                          <a:latin typeface="+mj-lt"/>
                        </a:rPr>
                        <a:t>133,70</a:t>
                      </a:r>
                      <a:r>
                        <a:rPr lang="en-US" sz="1400" dirty="0">
                          <a:latin typeface="+mj-lt"/>
                        </a:rPr>
                        <a:t>0</a:t>
                      </a:r>
                    </a:p>
                  </a:txBody>
                  <a:tcPr/>
                </a:tc>
                <a:extLst>
                  <a:ext uri="{0D108BD9-81ED-4DB2-BD59-A6C34878D82A}">
                    <a16:rowId xmlns:a16="http://schemas.microsoft.com/office/drawing/2014/main" val="10006"/>
                  </a:ext>
                </a:extLst>
              </a:tr>
              <a:tr h="304800">
                <a:tc>
                  <a:txBody>
                    <a:bodyPr/>
                    <a:lstStyle/>
                    <a:p>
                      <a:r>
                        <a:rPr lang="en-US" sz="1400" dirty="0"/>
                        <a:t>Extracurricular</a:t>
                      </a:r>
                    </a:p>
                  </a:txBody>
                  <a:tcPr/>
                </a:tc>
                <a:tc>
                  <a:txBody>
                    <a:bodyPr/>
                    <a:lstStyle/>
                    <a:p>
                      <a:pPr algn="ctr"/>
                      <a:r>
                        <a:rPr lang="en-US" sz="1400" dirty="0">
                          <a:latin typeface="+mj-lt"/>
                        </a:rPr>
                        <a:t>$  600,000</a:t>
                      </a:r>
                    </a:p>
                  </a:txBody>
                  <a:tcPr/>
                </a:tc>
                <a:tc>
                  <a:txBody>
                    <a:bodyPr/>
                    <a:lstStyle/>
                    <a:p>
                      <a:pPr algn="ctr"/>
                      <a:r>
                        <a:rPr lang="en-US" sz="1400" dirty="0">
                          <a:latin typeface="+mj-lt"/>
                        </a:rPr>
                        <a:t>$   531,000</a:t>
                      </a:r>
                    </a:p>
                  </a:txBody>
                  <a:tcPr/>
                </a:tc>
                <a:extLst>
                  <a:ext uri="{0D108BD9-81ED-4DB2-BD59-A6C34878D82A}">
                    <a16:rowId xmlns:a16="http://schemas.microsoft.com/office/drawing/2014/main" val="10007"/>
                  </a:ext>
                </a:extLst>
              </a:tr>
              <a:tr h="304800">
                <a:tc>
                  <a:txBody>
                    <a:bodyPr/>
                    <a:lstStyle/>
                    <a:p>
                      <a:r>
                        <a:rPr lang="en-US" sz="1400" dirty="0"/>
                        <a:t>Special Education (Students greater than budget, unfilled positions, Safety Net greater than budget)</a:t>
                      </a:r>
                    </a:p>
                  </a:txBody>
                  <a:tcPr/>
                </a:tc>
                <a:tc>
                  <a:txBody>
                    <a:bodyPr/>
                    <a:lstStyle/>
                    <a:p>
                      <a:pPr algn="ctr"/>
                      <a:endParaRPr lang="en-US" sz="1400" dirty="0">
                        <a:latin typeface="+mj-lt"/>
                      </a:endParaRPr>
                    </a:p>
                    <a:p>
                      <a:pPr algn="ctr"/>
                      <a:r>
                        <a:rPr lang="en-US" sz="1400" dirty="0">
                          <a:latin typeface="+mj-lt"/>
                        </a:rPr>
                        <a:t>$   285,000</a:t>
                      </a:r>
                    </a:p>
                  </a:txBody>
                  <a:tcPr/>
                </a:tc>
                <a:tc>
                  <a:txBody>
                    <a:bodyPr/>
                    <a:lstStyle/>
                    <a:p>
                      <a:pPr algn="ctr"/>
                      <a:endParaRPr lang="en-US" sz="1400" dirty="0">
                        <a:latin typeface="+mj-lt"/>
                      </a:endParaRPr>
                    </a:p>
                    <a:p>
                      <a:pPr algn="ctr"/>
                      <a:r>
                        <a:rPr lang="en-US" sz="1400" dirty="0">
                          <a:latin typeface="+mj-lt"/>
                        </a:rPr>
                        <a:t>$   754,000</a:t>
                      </a:r>
                    </a:p>
                  </a:txBody>
                  <a:tcPr/>
                </a:tc>
                <a:extLst>
                  <a:ext uri="{0D108BD9-81ED-4DB2-BD59-A6C34878D82A}">
                    <a16:rowId xmlns:a16="http://schemas.microsoft.com/office/drawing/2014/main" val="10008"/>
                  </a:ext>
                </a:extLst>
              </a:tr>
              <a:tr h="304800">
                <a:tc>
                  <a:txBody>
                    <a:bodyPr/>
                    <a:lstStyle/>
                    <a:p>
                      <a:r>
                        <a:rPr lang="en-US" sz="1400"/>
                        <a:t>Food Service Program</a:t>
                      </a:r>
                      <a:endParaRPr lang="en-US" sz="1400" dirty="0"/>
                    </a:p>
                  </a:txBody>
                  <a:tcPr/>
                </a:tc>
                <a:tc>
                  <a:txBody>
                    <a:bodyPr/>
                    <a:lstStyle/>
                    <a:p>
                      <a:pPr algn="ctr"/>
                      <a:r>
                        <a:rPr lang="en-US" sz="1400" dirty="0">
                          <a:latin typeface="+mj-lt"/>
                        </a:rPr>
                        <a:t>$</a:t>
                      </a:r>
                      <a:r>
                        <a:rPr lang="en-US" sz="1400" baseline="0" dirty="0">
                          <a:latin typeface="+mj-lt"/>
                        </a:rPr>
                        <a:t>   192,000</a:t>
                      </a:r>
                      <a:endParaRPr lang="en-US" sz="1400" dirty="0">
                        <a:latin typeface="+mj-lt"/>
                      </a:endParaRPr>
                    </a:p>
                  </a:txBody>
                  <a:tcPr/>
                </a:tc>
                <a:tc>
                  <a:txBody>
                    <a:bodyPr/>
                    <a:lstStyle/>
                    <a:p>
                      <a:pPr algn="ctr"/>
                      <a:r>
                        <a:rPr lang="en-US" sz="1400" dirty="0">
                          <a:latin typeface="+mj-lt"/>
                        </a:rPr>
                        <a:t>$</a:t>
                      </a:r>
                      <a:r>
                        <a:rPr lang="en-US" sz="1400" baseline="0" dirty="0">
                          <a:latin typeface="+mj-lt"/>
                        </a:rPr>
                        <a:t>   182,000</a:t>
                      </a:r>
                      <a:endParaRPr lang="en-US" sz="1400" dirty="0">
                        <a:latin typeface="+mj-lt"/>
                      </a:endParaRPr>
                    </a:p>
                  </a:txBody>
                  <a:tcPr/>
                </a:tc>
                <a:extLst>
                  <a:ext uri="{0D108BD9-81ED-4DB2-BD59-A6C34878D82A}">
                    <a16:rowId xmlns:a16="http://schemas.microsoft.com/office/drawing/2014/main" val="10009"/>
                  </a:ext>
                </a:extLst>
              </a:tr>
              <a:tr h="304800">
                <a:tc>
                  <a:txBody>
                    <a:bodyPr/>
                    <a:lstStyle/>
                    <a:p>
                      <a:r>
                        <a:rPr lang="en-US" sz="1400" dirty="0"/>
                        <a:t>To/From</a:t>
                      </a:r>
                      <a:r>
                        <a:rPr lang="en-US" sz="1400" baseline="0" dirty="0"/>
                        <a:t> Transportation/Bus Purchase</a:t>
                      </a:r>
                      <a:endParaRPr lang="en-US" sz="1400" dirty="0"/>
                    </a:p>
                  </a:txBody>
                  <a:tcPr/>
                </a:tc>
                <a:tc>
                  <a:txBody>
                    <a:bodyPr/>
                    <a:lstStyle/>
                    <a:p>
                      <a:pPr algn="ctr"/>
                      <a:r>
                        <a:rPr lang="en-US" sz="1400" dirty="0">
                          <a:latin typeface="+mj-lt"/>
                        </a:rPr>
                        <a:t>$   214,000</a:t>
                      </a:r>
                    </a:p>
                  </a:txBody>
                  <a:tcPr/>
                </a:tc>
                <a:tc>
                  <a:txBody>
                    <a:bodyPr/>
                    <a:lstStyle/>
                    <a:p>
                      <a:pPr algn="ctr"/>
                      <a:r>
                        <a:rPr lang="en-US" sz="1400" dirty="0">
                          <a:latin typeface="+mj-lt"/>
                        </a:rPr>
                        <a:t>$   249,000</a:t>
                      </a:r>
                    </a:p>
                  </a:txBody>
                  <a:tcPr/>
                </a:tc>
                <a:extLst>
                  <a:ext uri="{0D108BD9-81ED-4DB2-BD59-A6C34878D82A}">
                    <a16:rowId xmlns:a16="http://schemas.microsoft.com/office/drawing/2014/main" val="10010"/>
                  </a:ext>
                </a:extLst>
              </a:tr>
              <a:tr h="304800">
                <a:tc>
                  <a:txBody>
                    <a:bodyPr/>
                    <a:lstStyle/>
                    <a:p>
                      <a:r>
                        <a:rPr lang="en-US" sz="1400" dirty="0"/>
                        <a:t>Family Resource</a:t>
                      </a:r>
                      <a:r>
                        <a:rPr lang="en-US" sz="1400" baseline="0" dirty="0"/>
                        <a:t> Center</a:t>
                      </a:r>
                      <a:endParaRPr lang="en-US" sz="1400" dirty="0"/>
                    </a:p>
                  </a:txBody>
                  <a:tcPr/>
                </a:tc>
                <a:tc>
                  <a:txBody>
                    <a:bodyPr/>
                    <a:lstStyle/>
                    <a:p>
                      <a:pPr algn="ctr"/>
                      <a:r>
                        <a:rPr lang="en-US" sz="1400" dirty="0">
                          <a:latin typeface="+mj-lt"/>
                        </a:rPr>
                        <a:t>$     52,000</a:t>
                      </a:r>
                    </a:p>
                  </a:txBody>
                  <a:tcPr/>
                </a:tc>
                <a:tc>
                  <a:txBody>
                    <a:bodyPr/>
                    <a:lstStyle/>
                    <a:p>
                      <a:pPr algn="ctr"/>
                      <a:r>
                        <a:rPr lang="en-US" sz="1400" dirty="0">
                          <a:latin typeface="+mj-lt"/>
                        </a:rPr>
                        <a:t>$     55,000</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Fund Revenues</a:t>
            </a: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081321654"/>
              </p:ext>
            </p:extLst>
          </p:nvPr>
        </p:nvGraphicFramePr>
        <p:xfrm>
          <a:off x="914400" y="2057400"/>
          <a:ext cx="6781800" cy="3606800"/>
        </p:xfrm>
        <a:graphic>
          <a:graphicData uri="http://schemas.openxmlformats.org/drawingml/2006/table">
            <a:tbl>
              <a:tblPr firstRow="1" bandRow="1">
                <a:tableStyleId>{073A0DAA-6AF3-43AB-8588-CEC1D06C72B9}</a:tableStyleId>
              </a:tblPr>
              <a:tblGrid>
                <a:gridCol w="2743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tblGrid>
              <a:tr h="370840">
                <a:tc>
                  <a:txBody>
                    <a:bodyPr/>
                    <a:lstStyle/>
                    <a:p>
                      <a:r>
                        <a:rPr lang="en-US" dirty="0"/>
                        <a:t>Source of Funds</a:t>
                      </a:r>
                    </a:p>
                  </a:txBody>
                  <a:tcPr/>
                </a:tc>
                <a:tc>
                  <a:txBody>
                    <a:bodyPr/>
                    <a:lstStyle/>
                    <a:p>
                      <a:pPr algn="r"/>
                      <a:r>
                        <a:rPr lang="en-US" dirty="0"/>
                        <a:t>Amount</a:t>
                      </a:r>
                    </a:p>
                  </a:txBody>
                  <a:tcPr/>
                </a:tc>
                <a:tc>
                  <a:txBody>
                    <a:bodyPr/>
                    <a:lstStyle/>
                    <a:p>
                      <a:r>
                        <a:rPr lang="en-US" dirty="0"/>
                        <a:t>%</a:t>
                      </a:r>
                      <a:r>
                        <a:rPr lang="en-US" baseline="0" dirty="0"/>
                        <a:t> 18-19</a:t>
                      </a:r>
                      <a:endParaRPr lang="en-US" dirty="0"/>
                    </a:p>
                  </a:txBody>
                  <a:tcPr/>
                </a:tc>
                <a:tc>
                  <a:txBody>
                    <a:bodyPr/>
                    <a:lstStyle/>
                    <a:p>
                      <a:r>
                        <a:rPr lang="en-US" dirty="0"/>
                        <a:t>%</a:t>
                      </a:r>
                      <a:r>
                        <a:rPr lang="en-US" baseline="0" dirty="0"/>
                        <a:t> 17-18</a:t>
                      </a:r>
                      <a:endParaRPr lang="en-US" dirty="0"/>
                    </a:p>
                  </a:txBody>
                  <a:tcPr/>
                </a:tc>
                <a:extLst>
                  <a:ext uri="{0D108BD9-81ED-4DB2-BD59-A6C34878D82A}">
                    <a16:rowId xmlns:a16="http://schemas.microsoft.com/office/drawing/2014/main" val="10000"/>
                  </a:ext>
                </a:extLst>
              </a:tr>
              <a:tr h="370840">
                <a:tc>
                  <a:txBody>
                    <a:bodyPr/>
                    <a:lstStyle/>
                    <a:p>
                      <a:r>
                        <a:rPr lang="en-US" dirty="0"/>
                        <a:t>Local Taxes (Levy)</a:t>
                      </a:r>
                    </a:p>
                  </a:txBody>
                  <a:tcPr/>
                </a:tc>
                <a:tc>
                  <a:txBody>
                    <a:bodyPr/>
                    <a:lstStyle/>
                    <a:p>
                      <a:pPr algn="r"/>
                      <a:r>
                        <a:rPr lang="en-US" dirty="0"/>
                        <a:t>$   3,407,245</a:t>
                      </a:r>
                    </a:p>
                  </a:txBody>
                  <a:tcPr/>
                </a:tc>
                <a:tc>
                  <a:txBody>
                    <a:bodyPr/>
                    <a:lstStyle/>
                    <a:p>
                      <a:pPr algn="r"/>
                      <a:r>
                        <a:rPr lang="en-US" dirty="0"/>
                        <a:t>9.1%</a:t>
                      </a:r>
                    </a:p>
                  </a:txBody>
                  <a:tcPr/>
                </a:tc>
                <a:tc>
                  <a:txBody>
                    <a:bodyPr/>
                    <a:lstStyle/>
                    <a:p>
                      <a:pPr algn="r"/>
                      <a:r>
                        <a:rPr lang="en-US" dirty="0"/>
                        <a:t>12.7%</a:t>
                      </a:r>
                    </a:p>
                  </a:txBody>
                  <a:tcPr/>
                </a:tc>
                <a:extLst>
                  <a:ext uri="{0D108BD9-81ED-4DB2-BD59-A6C34878D82A}">
                    <a16:rowId xmlns:a16="http://schemas.microsoft.com/office/drawing/2014/main" val="10001"/>
                  </a:ext>
                </a:extLst>
              </a:tr>
              <a:tr h="370840">
                <a:tc>
                  <a:txBody>
                    <a:bodyPr/>
                    <a:lstStyle/>
                    <a:p>
                      <a:r>
                        <a:rPr lang="en-US" dirty="0"/>
                        <a:t>Local Receipts</a:t>
                      </a:r>
                    </a:p>
                  </a:txBody>
                  <a:tcPr/>
                </a:tc>
                <a:tc>
                  <a:txBody>
                    <a:bodyPr/>
                    <a:lstStyle/>
                    <a:p>
                      <a:pPr algn="r"/>
                      <a:r>
                        <a:rPr lang="en-US" dirty="0"/>
                        <a:t>$      736,102</a:t>
                      </a:r>
                    </a:p>
                  </a:txBody>
                  <a:tcPr/>
                </a:tc>
                <a:tc>
                  <a:txBody>
                    <a:bodyPr/>
                    <a:lstStyle/>
                    <a:p>
                      <a:pPr algn="r"/>
                      <a:r>
                        <a:rPr lang="en-US" dirty="0"/>
                        <a:t>2.0%</a:t>
                      </a:r>
                    </a:p>
                  </a:txBody>
                  <a:tcPr/>
                </a:tc>
                <a:tc>
                  <a:txBody>
                    <a:bodyPr/>
                    <a:lstStyle/>
                    <a:p>
                      <a:pPr algn="r"/>
                      <a:r>
                        <a:rPr lang="en-US" dirty="0"/>
                        <a:t>1.9%</a:t>
                      </a:r>
                    </a:p>
                  </a:txBody>
                  <a:tcPr/>
                </a:tc>
                <a:extLst>
                  <a:ext uri="{0D108BD9-81ED-4DB2-BD59-A6C34878D82A}">
                    <a16:rowId xmlns:a16="http://schemas.microsoft.com/office/drawing/2014/main" val="10002"/>
                  </a:ext>
                </a:extLst>
              </a:tr>
              <a:tr h="370840">
                <a:tc>
                  <a:txBody>
                    <a:bodyPr/>
                    <a:lstStyle/>
                    <a:p>
                      <a:r>
                        <a:rPr lang="en-US" dirty="0"/>
                        <a:t>State</a:t>
                      </a:r>
                      <a:r>
                        <a:rPr lang="en-US" baseline="0" dirty="0"/>
                        <a:t> Apportionment/LEA</a:t>
                      </a:r>
                      <a:endParaRPr lang="en-US" dirty="0"/>
                    </a:p>
                  </a:txBody>
                  <a:tcPr/>
                </a:tc>
                <a:tc>
                  <a:txBody>
                    <a:bodyPr/>
                    <a:lstStyle/>
                    <a:p>
                      <a:pPr algn="r"/>
                      <a:r>
                        <a:rPr lang="en-US" dirty="0"/>
                        <a:t>$ 20,958,315</a:t>
                      </a:r>
                    </a:p>
                  </a:txBody>
                  <a:tcPr/>
                </a:tc>
                <a:tc>
                  <a:txBody>
                    <a:bodyPr/>
                    <a:lstStyle/>
                    <a:p>
                      <a:pPr algn="r"/>
                      <a:r>
                        <a:rPr lang="en-US" dirty="0"/>
                        <a:t>55.8%</a:t>
                      </a:r>
                    </a:p>
                  </a:txBody>
                  <a:tcPr/>
                </a:tc>
                <a:tc>
                  <a:txBody>
                    <a:bodyPr/>
                    <a:lstStyle/>
                    <a:p>
                      <a:pPr algn="r"/>
                      <a:r>
                        <a:rPr lang="en-US" dirty="0"/>
                        <a:t>52.0%</a:t>
                      </a:r>
                    </a:p>
                  </a:txBody>
                  <a:tcPr/>
                </a:tc>
                <a:extLst>
                  <a:ext uri="{0D108BD9-81ED-4DB2-BD59-A6C34878D82A}">
                    <a16:rowId xmlns:a16="http://schemas.microsoft.com/office/drawing/2014/main" val="10003"/>
                  </a:ext>
                </a:extLst>
              </a:tr>
              <a:tr h="370840">
                <a:tc>
                  <a:txBody>
                    <a:bodyPr/>
                    <a:lstStyle/>
                    <a:p>
                      <a:r>
                        <a:rPr lang="en-US" dirty="0"/>
                        <a:t>State Special Purpose</a:t>
                      </a:r>
                    </a:p>
                  </a:txBody>
                  <a:tcPr/>
                </a:tc>
                <a:tc>
                  <a:txBody>
                    <a:bodyPr/>
                    <a:lstStyle/>
                    <a:p>
                      <a:pPr algn="r"/>
                      <a:r>
                        <a:rPr lang="en-US" dirty="0"/>
                        <a:t>$ 10,006,076</a:t>
                      </a:r>
                    </a:p>
                  </a:txBody>
                  <a:tcPr/>
                </a:tc>
                <a:tc>
                  <a:txBody>
                    <a:bodyPr/>
                    <a:lstStyle/>
                    <a:p>
                      <a:pPr algn="r"/>
                      <a:r>
                        <a:rPr lang="en-US" dirty="0"/>
                        <a:t>26.6%</a:t>
                      </a:r>
                    </a:p>
                  </a:txBody>
                  <a:tcPr/>
                </a:tc>
                <a:tc>
                  <a:txBody>
                    <a:bodyPr/>
                    <a:lstStyle/>
                    <a:p>
                      <a:pPr algn="r"/>
                      <a:r>
                        <a:rPr lang="en-US" dirty="0"/>
                        <a:t>24.2%</a:t>
                      </a:r>
                    </a:p>
                  </a:txBody>
                  <a:tcPr/>
                </a:tc>
                <a:extLst>
                  <a:ext uri="{0D108BD9-81ED-4DB2-BD59-A6C34878D82A}">
                    <a16:rowId xmlns:a16="http://schemas.microsoft.com/office/drawing/2014/main" val="10004"/>
                  </a:ext>
                </a:extLst>
              </a:tr>
              <a:tr h="370840">
                <a:tc>
                  <a:txBody>
                    <a:bodyPr/>
                    <a:lstStyle/>
                    <a:p>
                      <a:r>
                        <a:rPr lang="en-US" dirty="0"/>
                        <a:t>Federal Funds</a:t>
                      </a:r>
                      <a:endParaRPr lang="en-US" sz="1200" dirty="0"/>
                    </a:p>
                  </a:txBody>
                  <a:tcPr/>
                </a:tc>
                <a:tc>
                  <a:txBody>
                    <a:bodyPr/>
                    <a:lstStyle/>
                    <a:p>
                      <a:pPr algn="r"/>
                      <a:r>
                        <a:rPr lang="en-US" dirty="0"/>
                        <a:t>$   1,938,052</a:t>
                      </a:r>
                    </a:p>
                  </a:txBody>
                  <a:tcPr/>
                </a:tc>
                <a:tc>
                  <a:txBody>
                    <a:bodyPr/>
                    <a:lstStyle/>
                    <a:p>
                      <a:pPr algn="r"/>
                      <a:r>
                        <a:rPr lang="en-US" dirty="0"/>
                        <a:t>5.2%</a:t>
                      </a:r>
                    </a:p>
                  </a:txBody>
                  <a:tcPr/>
                </a:tc>
                <a:tc>
                  <a:txBody>
                    <a:bodyPr/>
                    <a:lstStyle/>
                    <a:p>
                      <a:pPr algn="r"/>
                      <a:r>
                        <a:rPr lang="en-US" dirty="0"/>
                        <a:t>5.7%</a:t>
                      </a:r>
                    </a:p>
                  </a:txBody>
                  <a:tcPr/>
                </a:tc>
                <a:extLst>
                  <a:ext uri="{0D108BD9-81ED-4DB2-BD59-A6C34878D82A}">
                    <a16:rowId xmlns:a16="http://schemas.microsoft.com/office/drawing/2014/main" val="10005"/>
                  </a:ext>
                </a:extLst>
              </a:tr>
              <a:tr h="370840">
                <a:tc>
                  <a:txBody>
                    <a:bodyPr/>
                    <a:lstStyle/>
                    <a:p>
                      <a:endParaRPr lang="en-US" sz="1800" dirty="0">
                        <a:latin typeface="Tw Cen MT" pitchFamily="34" charset="0"/>
                      </a:endParaRPr>
                    </a:p>
                    <a:p>
                      <a:r>
                        <a:rPr lang="en-US" sz="1800" dirty="0">
                          <a:latin typeface="Tw Cen MT" pitchFamily="34" charset="0"/>
                        </a:rPr>
                        <a:t>From</a:t>
                      </a:r>
                      <a:r>
                        <a:rPr lang="en-US" sz="1800" baseline="0" dirty="0">
                          <a:latin typeface="Tw Cen MT" pitchFamily="34" charset="0"/>
                        </a:rPr>
                        <a:t> Other Districts/Entities</a:t>
                      </a:r>
                      <a:endParaRPr lang="en-US" sz="1800" dirty="0">
                        <a:latin typeface="Tw Cen MT" pitchFamily="34" charset="0"/>
                      </a:endParaRPr>
                    </a:p>
                  </a:txBody>
                  <a:tcPr/>
                </a:tc>
                <a:tc>
                  <a:txBody>
                    <a:bodyPr/>
                    <a:lstStyle/>
                    <a:p>
                      <a:pPr algn="r"/>
                      <a:endParaRPr lang="en-US" sz="1800" dirty="0"/>
                    </a:p>
                    <a:p>
                      <a:pPr algn="r"/>
                      <a:r>
                        <a:rPr lang="en-US" sz="1800" dirty="0"/>
                        <a:t>$      415,368</a:t>
                      </a:r>
                    </a:p>
                  </a:txBody>
                  <a:tcPr/>
                </a:tc>
                <a:tc>
                  <a:txBody>
                    <a:bodyPr/>
                    <a:lstStyle/>
                    <a:p>
                      <a:pPr algn="r"/>
                      <a:endParaRPr lang="en-US" sz="1800" dirty="0"/>
                    </a:p>
                    <a:p>
                      <a:pPr algn="r"/>
                      <a:r>
                        <a:rPr lang="en-US" sz="1800" dirty="0"/>
                        <a:t>1.1%</a:t>
                      </a:r>
                    </a:p>
                  </a:txBody>
                  <a:tcPr/>
                </a:tc>
                <a:tc>
                  <a:txBody>
                    <a:bodyPr/>
                    <a:lstStyle/>
                    <a:p>
                      <a:pPr algn="r"/>
                      <a:endParaRPr lang="en-US" sz="1800" dirty="0"/>
                    </a:p>
                    <a:p>
                      <a:pPr algn="r"/>
                      <a:r>
                        <a:rPr lang="en-US" sz="1800" dirty="0"/>
                        <a:t>2.3%</a:t>
                      </a:r>
                    </a:p>
                  </a:txBody>
                  <a:tcPr/>
                </a:tc>
                <a:extLst>
                  <a:ext uri="{0D108BD9-81ED-4DB2-BD59-A6C34878D82A}">
                    <a16:rowId xmlns:a16="http://schemas.microsoft.com/office/drawing/2014/main" val="10006"/>
                  </a:ext>
                </a:extLst>
              </a:tr>
              <a:tr h="370840">
                <a:tc>
                  <a:txBody>
                    <a:bodyPr/>
                    <a:lstStyle/>
                    <a:p>
                      <a:r>
                        <a:rPr lang="en-US" dirty="0"/>
                        <a:t>Operating</a:t>
                      </a:r>
                      <a:r>
                        <a:rPr lang="en-US" baseline="0" dirty="0"/>
                        <a:t> Transfer</a:t>
                      </a:r>
                      <a:endParaRPr lang="en-US" dirty="0"/>
                    </a:p>
                  </a:txBody>
                  <a:tcPr/>
                </a:tc>
                <a:tc>
                  <a:txBody>
                    <a:bodyPr/>
                    <a:lstStyle/>
                    <a:p>
                      <a:pPr algn="r"/>
                      <a:r>
                        <a:rPr lang="en-US" dirty="0"/>
                        <a:t>$      100,000</a:t>
                      </a:r>
                    </a:p>
                  </a:txBody>
                  <a:tcPr/>
                </a:tc>
                <a:tc>
                  <a:txBody>
                    <a:bodyPr/>
                    <a:lstStyle/>
                    <a:p>
                      <a:pPr algn="r"/>
                      <a:r>
                        <a:rPr lang="en-US" dirty="0"/>
                        <a:t>0.3%</a:t>
                      </a:r>
                    </a:p>
                  </a:txBody>
                  <a:tcPr/>
                </a:tc>
                <a:tc>
                  <a:txBody>
                    <a:bodyPr/>
                    <a:lstStyle/>
                    <a:p>
                      <a:pPr algn="r"/>
                      <a:r>
                        <a:rPr lang="en-US" dirty="0"/>
                        <a:t>1.2%</a:t>
                      </a:r>
                    </a:p>
                  </a:txBody>
                  <a:tcPr/>
                </a:tc>
                <a:extLst>
                  <a:ext uri="{0D108BD9-81ED-4DB2-BD59-A6C34878D82A}">
                    <a16:rowId xmlns:a16="http://schemas.microsoft.com/office/drawing/2014/main" val="10007"/>
                  </a:ext>
                </a:extLst>
              </a:tr>
              <a:tr h="370840">
                <a:tc>
                  <a:txBody>
                    <a:bodyPr/>
                    <a:lstStyle/>
                    <a:p>
                      <a:r>
                        <a:rPr lang="en-US" dirty="0"/>
                        <a:t>Total Revenues</a:t>
                      </a:r>
                    </a:p>
                  </a:txBody>
                  <a:tcPr/>
                </a:tc>
                <a:tc>
                  <a:txBody>
                    <a:bodyPr/>
                    <a:lstStyle/>
                    <a:p>
                      <a:pPr algn="r"/>
                      <a:r>
                        <a:rPr lang="en-US" dirty="0"/>
                        <a:t>$ 37,561,158</a:t>
                      </a:r>
                    </a:p>
                  </a:txBody>
                  <a:tcPr/>
                </a:tc>
                <a:tc>
                  <a:txBody>
                    <a:bodyPr/>
                    <a:lstStyle/>
                    <a:p>
                      <a:pPr algn="r"/>
                      <a:r>
                        <a:rPr lang="en-US" dirty="0"/>
                        <a:t>100%</a:t>
                      </a:r>
                    </a:p>
                  </a:txBody>
                  <a:tcPr/>
                </a:tc>
                <a:tc>
                  <a:txBody>
                    <a:bodyPr/>
                    <a:lstStyle/>
                    <a:p>
                      <a:pPr algn="r"/>
                      <a:r>
                        <a:rPr lang="en-US" dirty="0"/>
                        <a:t>100%</a:t>
                      </a:r>
                    </a:p>
                  </a:txBody>
                  <a:tcPr/>
                </a:tc>
                <a:extLst>
                  <a:ext uri="{0D108BD9-81ED-4DB2-BD59-A6C34878D82A}">
                    <a16:rowId xmlns:a16="http://schemas.microsoft.com/office/drawing/2014/main" val="10008"/>
                  </a:ext>
                </a:extLst>
              </a:tr>
            </a:tbl>
          </a:graphicData>
        </a:graphic>
      </p:graphicFrame>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a:t>Total Expenditures by Type</a:t>
            </a: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3557799990"/>
              </p:ext>
            </p:extLst>
          </p:nvPr>
        </p:nvGraphicFramePr>
        <p:xfrm>
          <a:off x="533400" y="1524000"/>
          <a:ext cx="82296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114800" y="5867400"/>
            <a:ext cx="4648200"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dirty="0"/>
              <a:t>Total Expenditures = $37,192,715</a:t>
            </a:r>
          </a:p>
        </p:txBody>
      </p:sp>
      <p:sp>
        <p:nvSpPr>
          <p:cNvPr id="11" name="TextBox 10"/>
          <p:cNvSpPr txBox="1"/>
          <p:nvPr/>
        </p:nvSpPr>
        <p:spPr>
          <a:xfrm>
            <a:off x="6400800" y="4648200"/>
            <a:ext cx="2514600" cy="707886"/>
          </a:xfrm>
          <a:prstGeom prst="rect">
            <a:avLst/>
          </a:prstGeom>
          <a:noFill/>
        </p:spPr>
        <p:txBody>
          <a:bodyPr wrap="square" rtlCol="0">
            <a:spAutoFit/>
          </a:bodyPr>
          <a:lstStyle/>
          <a:p>
            <a:r>
              <a:rPr lang="en-US" sz="1000" dirty="0">
                <a:latin typeface="+mn-lt"/>
              </a:rPr>
              <a:t>                              17-18             18-19</a:t>
            </a:r>
          </a:p>
          <a:p>
            <a:r>
              <a:rPr lang="en-US" sz="1000" dirty="0">
                <a:latin typeface="+mn-lt"/>
              </a:rPr>
              <a:t>Administrative   =   3.3%	  3.1%</a:t>
            </a:r>
          </a:p>
          <a:p>
            <a:r>
              <a:rPr lang="en-US" sz="1000" dirty="0">
                <a:latin typeface="+mn-lt"/>
              </a:rPr>
              <a:t>Certificated      =  22.1%	30.4%</a:t>
            </a:r>
          </a:p>
          <a:p>
            <a:r>
              <a:rPr lang="en-US" sz="1000" dirty="0">
                <a:latin typeface="+mn-lt"/>
              </a:rPr>
              <a:t>Classified         =  23.6%	23.6%</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a:t>Salaries – All Programs</a:t>
            </a:r>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1131364112"/>
              </p:ext>
            </p:extLst>
          </p:nvPr>
        </p:nvGraphicFramePr>
        <p:xfrm>
          <a:off x="457200" y="990600"/>
          <a:ext cx="4038600" cy="49999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p:cNvGraphicFramePr>
            <a:graphicFrameLocks noGrp="1"/>
          </p:cNvGraphicFramePr>
          <p:nvPr>
            <p:ph sz="quarter" idx="2"/>
            <p:extLst>
              <p:ext uri="{D42A27DB-BD31-4B8C-83A1-F6EECF244321}">
                <p14:modId xmlns:p14="http://schemas.microsoft.com/office/powerpoint/2010/main" val="2470928506"/>
              </p:ext>
            </p:extLst>
          </p:nvPr>
        </p:nvGraphicFramePr>
        <p:xfrm>
          <a:off x="4648200" y="1295400"/>
          <a:ext cx="35814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p:nvPr/>
        </p:nvSpPr>
        <p:spPr>
          <a:xfrm>
            <a:off x="4572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a:latin typeface="Arial" pitchFamily="34" charset="0"/>
                <a:cs typeface="Arial" pitchFamily="34" charset="0"/>
              </a:rPr>
              <a:t>$12,445,476</a:t>
            </a:r>
          </a:p>
          <a:p>
            <a:endParaRPr lang="en-US" sz="1400" dirty="0">
              <a:latin typeface="Arial" pitchFamily="34" charset="0"/>
              <a:cs typeface="Arial" pitchFamily="34" charset="0"/>
            </a:endParaRPr>
          </a:p>
          <a:p>
            <a:endParaRPr lang="en-US" sz="1400" dirty="0"/>
          </a:p>
        </p:txBody>
      </p:sp>
      <p:sp>
        <p:nvSpPr>
          <p:cNvPr id="9" name="TextBox 1"/>
          <p:cNvSpPr txBox="1"/>
          <p:nvPr/>
        </p:nvSpPr>
        <p:spPr>
          <a:xfrm>
            <a:off x="47244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a:latin typeface="Arial" pitchFamily="34" charset="0"/>
                <a:cs typeface="Arial" pitchFamily="34" charset="0"/>
              </a:rPr>
              <a:t>$8,761,612</a:t>
            </a:r>
          </a:p>
          <a:p>
            <a:endParaRPr lang="en-US" sz="1400" dirty="0"/>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Expenditures by Program-Comparison to Prior Year</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556221262"/>
              </p:ext>
            </p:extLst>
          </p:nvPr>
        </p:nvGraphicFramePr>
        <p:xfrm>
          <a:off x="609600" y="1676400"/>
          <a:ext cx="8153400" cy="5029122"/>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1310054" y="6198312"/>
            <a:ext cx="228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630218" y="6197691"/>
            <a:ext cx="1371600" cy="276999"/>
          </a:xfrm>
          <a:prstGeom prst="rect">
            <a:avLst/>
          </a:prstGeom>
          <a:noFill/>
        </p:spPr>
        <p:txBody>
          <a:bodyPr wrap="square" rtlCol="0">
            <a:spAutoFit/>
          </a:bodyPr>
          <a:lstStyle/>
          <a:p>
            <a:r>
              <a:rPr lang="en-US" sz="1200" dirty="0"/>
              <a:t>2017-18</a:t>
            </a:r>
          </a:p>
        </p:txBody>
      </p:sp>
      <p:sp>
        <p:nvSpPr>
          <p:cNvPr id="12" name="Rectangle 11"/>
          <p:cNvSpPr/>
          <p:nvPr/>
        </p:nvSpPr>
        <p:spPr>
          <a:xfrm>
            <a:off x="3244273" y="6198312"/>
            <a:ext cx="228600" cy="2286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507509" y="6243857"/>
            <a:ext cx="835891" cy="461665"/>
          </a:xfrm>
          <a:prstGeom prst="rect">
            <a:avLst/>
          </a:prstGeom>
          <a:noFill/>
        </p:spPr>
        <p:txBody>
          <a:bodyPr wrap="square" rtlCol="0">
            <a:spAutoFit/>
          </a:bodyPr>
          <a:lstStyle/>
          <a:p>
            <a:r>
              <a:rPr lang="en-US" sz="1200" dirty="0"/>
              <a:t>2016-17</a:t>
            </a:r>
          </a:p>
          <a:p>
            <a:endParaRPr lang="en-US" sz="1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10786</TotalTime>
  <Words>1448</Words>
  <Application>Microsoft Office PowerPoint</Application>
  <PresentationFormat>On-screen Show (4:3)</PresentationFormat>
  <Paragraphs>363</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Gothic</vt:lpstr>
      <vt:lpstr>Tw Cen MT</vt:lpstr>
      <vt:lpstr>Wingdings</vt:lpstr>
      <vt:lpstr>Wingdings 2</vt:lpstr>
      <vt:lpstr>Median</vt:lpstr>
      <vt:lpstr>WOODLAND School District 2018-2019 Year End Financial Summary</vt:lpstr>
      <vt:lpstr>Historical Fund Balance Summary</vt:lpstr>
      <vt:lpstr>Fund Balance/Enrollment</vt:lpstr>
      <vt:lpstr>Items Directly Affecting Total Fund Balance</vt:lpstr>
      <vt:lpstr>Levy Dollars</vt:lpstr>
      <vt:lpstr>General Fund Revenues</vt:lpstr>
      <vt:lpstr>Total Expenditures by Type</vt:lpstr>
      <vt:lpstr>Salaries – All Programs</vt:lpstr>
      <vt:lpstr>Expenditures by Program-Comparison to Prior Year</vt:lpstr>
      <vt:lpstr>Activities - Basic Education</vt:lpstr>
      <vt:lpstr>District Wide Support</vt:lpstr>
      <vt:lpstr>Transportation &amp; Food Service </vt:lpstr>
      <vt:lpstr>Before and After School Care</vt:lpstr>
      <vt:lpstr>Other Funds</vt:lpstr>
      <vt:lpstr>Capital Projects Fund</vt:lpstr>
      <vt:lpstr>PowerPoint Presentation</vt:lpstr>
      <vt:lpstr>ASB FUND</vt:lpstr>
      <vt:lpstr>TRANSPORTATION VEHICLE FUND</vt:lpstr>
    </vt:vector>
  </TitlesOfParts>
  <Company>Camas School District #117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637</cp:revision>
  <cp:lastPrinted>2014-11-20T22:39:06Z</cp:lastPrinted>
  <dcterms:created xsi:type="dcterms:W3CDTF">2010-10-18T22:51:52Z</dcterms:created>
  <dcterms:modified xsi:type="dcterms:W3CDTF">2019-11-20T22:39:38Z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